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74" r:id="rId2"/>
    <p:sldId id="265" r:id="rId3"/>
    <p:sldId id="275" r:id="rId4"/>
    <p:sldId id="276" r:id="rId5"/>
    <p:sldId id="376" r:id="rId6"/>
    <p:sldId id="377" r:id="rId7"/>
    <p:sldId id="378" r:id="rId8"/>
    <p:sldId id="357" r:id="rId9"/>
    <p:sldId id="372" r:id="rId10"/>
    <p:sldId id="374" r:id="rId11"/>
    <p:sldId id="375" r:id="rId12"/>
    <p:sldId id="373" r:id="rId13"/>
    <p:sldId id="379" r:id="rId14"/>
    <p:sldId id="380" r:id="rId15"/>
    <p:sldId id="381" r:id="rId16"/>
    <p:sldId id="382" r:id="rId17"/>
    <p:sldId id="277" r:id="rId18"/>
    <p:sldId id="347" r:id="rId19"/>
    <p:sldId id="278" r:id="rId20"/>
    <p:sldId id="280" r:id="rId21"/>
    <p:sldId id="300" r:id="rId22"/>
    <p:sldId id="281" r:id="rId23"/>
    <p:sldId id="282" r:id="rId24"/>
    <p:sldId id="287" r:id="rId25"/>
    <p:sldId id="283" r:id="rId26"/>
    <p:sldId id="284" r:id="rId27"/>
    <p:sldId id="354" r:id="rId28"/>
    <p:sldId id="302" r:id="rId29"/>
    <p:sldId id="304" r:id="rId30"/>
    <p:sldId id="349" r:id="rId31"/>
    <p:sldId id="369" r:id="rId32"/>
    <p:sldId id="331" r:id="rId33"/>
    <p:sldId id="334" r:id="rId34"/>
    <p:sldId id="332" r:id="rId35"/>
    <p:sldId id="3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23B"/>
    <a:srgbClr val="4281A4"/>
    <a:srgbClr val="0E3348"/>
    <a:srgbClr val="360692"/>
    <a:srgbClr val="10032F"/>
    <a:srgbClr val="5702C7"/>
    <a:srgbClr val="11ADEE"/>
    <a:srgbClr val="E59D33"/>
    <a:srgbClr val="237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0" autoAdjust="0"/>
    <p:restoredTop sz="84937"/>
  </p:normalViewPr>
  <p:slideViewPr>
    <p:cSldViewPr snapToGrid="0" showGuides="1">
      <p:cViewPr varScale="1">
        <p:scale>
          <a:sx n="68" d="100"/>
          <a:sy n="68" d="100"/>
        </p:scale>
        <p:origin x="2011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9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F9279-21C8-48A8-9B71-D8186764161F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BBA5A-EB8C-4B09-93BA-0892AE5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83952-8E23-9A20-3E25-6AE03CC3A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61DC0-CF3F-21DB-33EA-6FAF21BF1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B6900-EDA3-B90B-F58D-AEAE12C82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3A7EF-47A1-B76E-0808-EB1923792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7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FBD3-41DE-F98C-8B34-388443FE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D66F1-98FD-36C5-4DCB-6BDFB6094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D9E2E-B0BF-7347-A668-C2F474DE7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4702A-F5A4-800F-FAFF-C9D81C56B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60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A9690-1A7A-F052-7424-B1E2117E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FFD2F-3761-13F8-BD16-90C4C4DC2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5445ED-E2C7-804F-26F5-A95EB74DD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801C8-57EE-6A3D-E644-A42A4BC36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3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5D521-0A30-A0F6-5D25-7E06EC86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33AA9-5948-53EB-ECBF-AF878DB25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528A7-B9E6-99EF-2E06-30A3D61A3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D9275-BDAA-8B00-86E2-81CD6502A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8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82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10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2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52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12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j-lt"/>
                <a:ea typeface="+mj-ea"/>
                <a:cs typeface="+mj-cs"/>
                <a:sym typeface="Arial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+mj-lt"/>
              <a:ea typeface="+mj-ea"/>
              <a:cs typeface="+mj-cs"/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34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49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9BCBC-8C01-4F6D-1CBD-BCDC93805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845D90-719F-DB44-9780-98D117D4B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87030-2F85-E4B6-6625-577C8A880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1E59-769C-5D04-8F1F-DA03CF871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75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28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93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77" name="Shape 4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67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31DC2-6FF8-E509-6AC2-9EF32A4B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9D617-999F-C900-B2B3-94C6D9357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11827-5EC5-1E07-1CD8-99FA8C5E9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22D87-2A8C-31C8-13B7-B9162812C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9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C6DB-AB8A-D76B-8FE7-D6648F841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D20C59-6338-4EFF-CE0F-794C74B42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55B6D-DC0B-88E4-CAA4-A1004EB05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6AFD1-A901-F4F5-468D-A86AC246D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7FB5D-F396-16EC-71F6-56CCB711B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FC67A-85B0-6215-44EB-6DECCB402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91385-36C0-BF1A-B278-AB983244D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B8B0C-EE32-A352-F1F3-6D02EEACB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10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4F1E7-2341-E85E-48A7-4788128B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63CAC-2723-D855-CDA9-C6060DEB2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138B3-F648-4C41-4CD0-E501D6C25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CA96-A6F7-262C-26B1-9F91AD540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E07FF-EF91-54F7-AA42-605D1650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18642-1ED5-9962-18BD-C01CB90D4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661B4-4C65-8085-642A-E2D7508FA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51198-FD70-5933-50A2-0625E4AD2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4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5402A-B3E8-3A66-6F6F-3CEE366F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BBC5F-0792-1CE6-4C52-AC99CBC74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57151-CC86-DCDD-6020-538280EA7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9904D-C503-40F1-1BE5-69EDD1DDC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BBA5A-EB8C-4B09-93BA-0892AE5CFC6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06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2D00-23A4-FEA5-2399-5CE56D342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87CB0-76DF-31B4-69BE-A7386E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1BCB2-BD53-6743-A85F-DD8DA7D76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33BB9-A18D-3542-BE5E-E043BCE5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3702E-508C-3E07-B937-9783C7674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5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AFBC-7FF9-0B5E-60AB-01240869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1975-9177-806B-AD19-3C7ECCA47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5E5C3-102F-EE47-999C-0C37B903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CC2E1-C213-5DA8-3AD2-6B8864DF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C2CC-8060-FAB6-A328-520E874B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5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A43D9-2D82-70A8-473F-89D9610B4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90310-18D0-D514-BF95-956EE2EB3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B3B61-3CFC-7987-E209-8D618A15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401F-94BD-C77A-0624-53A94E74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F41CE-C00F-7B5C-2FDD-CE4AB4D5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5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959998" y="586045"/>
            <a:ext cx="6958404" cy="16736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9998" y="2259743"/>
            <a:ext cx="6958404" cy="30644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A2C4C9"/>
              </a:buClr>
            </a:lvl1pPr>
            <a:lvl2pPr>
              <a:buClr>
                <a:srgbClr val="A2C4C9"/>
              </a:buClr>
            </a:lvl2pPr>
            <a:lvl3pPr>
              <a:buClr>
                <a:srgbClr val="A2C4C9"/>
              </a:buClr>
            </a:lvl3pPr>
            <a:lvl4pPr>
              <a:buClr>
                <a:srgbClr val="A2C4C9"/>
              </a:buClr>
            </a:lvl4pPr>
            <a:lvl5pPr>
              <a:buClr>
                <a:srgbClr val="A2C4C9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Google Shape;103;p7"/>
          <p:cNvSpPr/>
          <p:nvPr/>
        </p:nvSpPr>
        <p:spPr>
          <a:xfrm flipH="1">
            <a:off x="9339200" y="198"/>
            <a:ext cx="2852803" cy="6858004"/>
          </a:xfrm>
          <a:prstGeom prst="rect">
            <a:avLst/>
          </a:prstGeom>
          <a:solidFill>
            <a:srgbClr val="76A5AF"/>
          </a:solidFill>
          <a:ln>
            <a:solidFill>
              <a:srgbClr val="434343"/>
            </a:solidFill>
          </a:ln>
        </p:spPr>
        <p:txBody>
          <a:bodyPr lIns="60957" tIns="60957" rIns="60957" bIns="60957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grpSp>
        <p:nvGrpSpPr>
          <p:cNvPr id="90" name="Google Shape;104;p7"/>
          <p:cNvGrpSpPr/>
          <p:nvPr/>
        </p:nvGrpSpPr>
        <p:grpSpPr>
          <a:xfrm>
            <a:off x="359104" y="954928"/>
            <a:ext cx="11356281" cy="5293496"/>
            <a:chOff x="50733" y="0"/>
            <a:chExt cx="8517209" cy="3970121"/>
          </a:xfrm>
        </p:grpSpPr>
        <p:grpSp>
          <p:nvGrpSpPr>
            <p:cNvPr id="84" name="Google Shape;105;p7"/>
            <p:cNvGrpSpPr/>
            <p:nvPr/>
          </p:nvGrpSpPr>
          <p:grpSpPr>
            <a:xfrm>
              <a:off x="8110264" y="0"/>
              <a:ext cx="457680" cy="1877052"/>
              <a:chOff x="13598" y="0"/>
              <a:chExt cx="457678" cy="1877051"/>
            </a:xfrm>
          </p:grpSpPr>
          <p:grpSp>
            <p:nvGrpSpPr>
              <p:cNvPr id="74" name="Google Shape;106;p7"/>
              <p:cNvGrpSpPr/>
              <p:nvPr/>
            </p:nvGrpSpPr>
            <p:grpSpPr>
              <a:xfrm>
                <a:off x="13598" y="989351"/>
                <a:ext cx="457679" cy="887701"/>
                <a:chOff x="13598" y="0"/>
                <a:chExt cx="457678" cy="887699"/>
              </a:xfrm>
            </p:grpSpPr>
            <p:sp>
              <p:nvSpPr>
                <p:cNvPr id="66" name="Google Shape;107;p7"/>
                <p:cNvSpPr/>
                <p:nvPr/>
              </p:nvSpPr>
              <p:spPr>
                <a:xfrm>
                  <a:off x="13598" y="735598"/>
                  <a:ext cx="175802" cy="152102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67" name="Google Shape;108;p7"/>
                <p:cNvSpPr/>
                <p:nvPr/>
              </p:nvSpPr>
              <p:spPr>
                <a:xfrm>
                  <a:off x="13598" y="490398"/>
                  <a:ext cx="175802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68" name="Google Shape;109;p7"/>
                <p:cNvSpPr/>
                <p:nvPr/>
              </p:nvSpPr>
              <p:spPr>
                <a:xfrm>
                  <a:off x="13598" y="245199"/>
                  <a:ext cx="175802" cy="152102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69" name="Google Shape;110;p7"/>
                <p:cNvSpPr/>
                <p:nvPr/>
              </p:nvSpPr>
              <p:spPr>
                <a:xfrm>
                  <a:off x="13598" y="0"/>
                  <a:ext cx="175802" cy="152102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70" name="Google Shape;111;p7"/>
                <p:cNvSpPr/>
                <p:nvPr/>
              </p:nvSpPr>
              <p:spPr>
                <a:xfrm>
                  <a:off x="295474" y="735598"/>
                  <a:ext cx="175803" cy="152102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71" name="Google Shape;112;p7"/>
                <p:cNvSpPr/>
                <p:nvPr/>
              </p:nvSpPr>
              <p:spPr>
                <a:xfrm>
                  <a:off x="295474" y="490398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72" name="Google Shape;113;p7"/>
                <p:cNvSpPr/>
                <p:nvPr/>
              </p:nvSpPr>
              <p:spPr>
                <a:xfrm>
                  <a:off x="295474" y="245199"/>
                  <a:ext cx="175803" cy="152102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73" name="Google Shape;114;p7"/>
                <p:cNvSpPr/>
                <p:nvPr/>
              </p:nvSpPr>
              <p:spPr>
                <a:xfrm>
                  <a:off x="295474" y="0"/>
                  <a:ext cx="175803" cy="152102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</p:grpSp>
          <p:grpSp>
            <p:nvGrpSpPr>
              <p:cNvPr id="83" name="Google Shape;115;p7"/>
              <p:cNvGrpSpPr/>
              <p:nvPr/>
            </p:nvGrpSpPr>
            <p:grpSpPr>
              <a:xfrm>
                <a:off x="13598" y="0"/>
                <a:ext cx="457679" cy="887701"/>
                <a:chOff x="13598" y="0"/>
                <a:chExt cx="457678" cy="887700"/>
              </a:xfrm>
            </p:grpSpPr>
            <p:sp>
              <p:nvSpPr>
                <p:cNvPr id="75" name="Google Shape;116;p7"/>
                <p:cNvSpPr/>
                <p:nvPr/>
              </p:nvSpPr>
              <p:spPr>
                <a:xfrm>
                  <a:off x="13598" y="735598"/>
                  <a:ext cx="175802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76" name="Google Shape;117;p7"/>
                <p:cNvSpPr/>
                <p:nvPr/>
              </p:nvSpPr>
              <p:spPr>
                <a:xfrm>
                  <a:off x="13598" y="490398"/>
                  <a:ext cx="175802" cy="152104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77" name="Google Shape;118;p7"/>
                <p:cNvSpPr/>
                <p:nvPr/>
              </p:nvSpPr>
              <p:spPr>
                <a:xfrm>
                  <a:off x="13598" y="245200"/>
                  <a:ext cx="175802" cy="152102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78" name="Google Shape;119;p7"/>
                <p:cNvSpPr/>
                <p:nvPr/>
              </p:nvSpPr>
              <p:spPr>
                <a:xfrm>
                  <a:off x="13598" y="0"/>
                  <a:ext cx="175802" cy="152101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79" name="Google Shape;120;p7"/>
                <p:cNvSpPr/>
                <p:nvPr/>
              </p:nvSpPr>
              <p:spPr>
                <a:xfrm>
                  <a:off x="295474" y="735598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80" name="Google Shape;121;p7"/>
                <p:cNvSpPr/>
                <p:nvPr/>
              </p:nvSpPr>
              <p:spPr>
                <a:xfrm>
                  <a:off x="295474" y="490398"/>
                  <a:ext cx="175803" cy="152104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81" name="Google Shape;122;p7"/>
                <p:cNvSpPr/>
                <p:nvPr/>
              </p:nvSpPr>
              <p:spPr>
                <a:xfrm>
                  <a:off x="295474" y="245200"/>
                  <a:ext cx="175803" cy="152102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82" name="Google Shape;123;p7"/>
                <p:cNvSpPr/>
                <p:nvPr/>
              </p:nvSpPr>
              <p:spPr>
                <a:xfrm>
                  <a:off x="295474" y="0"/>
                  <a:ext cx="175803" cy="152101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</p:grpSp>
        </p:grpSp>
        <p:grpSp>
          <p:nvGrpSpPr>
            <p:cNvPr id="89" name="Google Shape;124;p7"/>
            <p:cNvGrpSpPr/>
            <p:nvPr/>
          </p:nvGrpSpPr>
          <p:grpSpPr>
            <a:xfrm>
              <a:off x="50733" y="3794232"/>
              <a:ext cx="887798" cy="175890"/>
              <a:chOff x="50733" y="13605"/>
              <a:chExt cx="887797" cy="175889"/>
            </a:xfrm>
          </p:grpSpPr>
          <p:sp>
            <p:nvSpPr>
              <p:cNvPr id="85" name="Google Shape;125;p7"/>
              <p:cNvSpPr/>
              <p:nvPr/>
            </p:nvSpPr>
            <p:spPr>
              <a:xfrm rot="5400000">
                <a:off x="38888" y="25450"/>
                <a:ext cx="175890" cy="152200"/>
              </a:xfrm>
              <a:prstGeom prst="triangle">
                <a:avLst/>
              </a:prstGeom>
              <a:solidFill>
                <a:srgbClr val="A2C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86" name="Google Shape;126;p7"/>
              <p:cNvSpPr/>
              <p:nvPr/>
            </p:nvSpPr>
            <p:spPr>
              <a:xfrm rot="5400000">
                <a:off x="284087" y="25450"/>
                <a:ext cx="175890" cy="152200"/>
              </a:xfrm>
              <a:prstGeom prst="triangle">
                <a:avLst/>
              </a:prstGeom>
              <a:solidFill>
                <a:srgbClr val="A2C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87" name="Google Shape;127;p7"/>
              <p:cNvSpPr/>
              <p:nvPr/>
            </p:nvSpPr>
            <p:spPr>
              <a:xfrm rot="5400000">
                <a:off x="529286" y="25450"/>
                <a:ext cx="175890" cy="152200"/>
              </a:xfrm>
              <a:prstGeom prst="triangle">
                <a:avLst/>
              </a:prstGeom>
              <a:solidFill>
                <a:srgbClr val="A2C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88" name="Google Shape;128;p7"/>
              <p:cNvSpPr/>
              <p:nvPr/>
            </p:nvSpPr>
            <p:spPr>
              <a:xfrm rot="5400000">
                <a:off x="774486" y="25450"/>
                <a:ext cx="175890" cy="152200"/>
              </a:xfrm>
              <a:prstGeom prst="triangle">
                <a:avLst/>
              </a:prstGeom>
              <a:solidFill>
                <a:srgbClr val="A2C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</p:grpSp>
      </p:grp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9083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30;p8"/>
          <p:cNvSpPr/>
          <p:nvPr/>
        </p:nvSpPr>
        <p:spPr>
          <a:xfrm flipH="1">
            <a:off x="9307600" y="198"/>
            <a:ext cx="2884400" cy="6858004"/>
          </a:xfrm>
          <a:prstGeom prst="rect">
            <a:avLst/>
          </a:prstGeom>
          <a:solidFill>
            <a:srgbClr val="76A5AF"/>
          </a:solidFill>
          <a:ln>
            <a:solidFill>
              <a:srgbClr val="434343"/>
            </a:solidFill>
          </a:ln>
        </p:spPr>
        <p:txBody>
          <a:bodyPr lIns="60957" tIns="60957" rIns="60957" bIns="60957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950967" y="1260867"/>
            <a:ext cx="7476003" cy="337240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grpSp>
        <p:nvGrpSpPr>
          <p:cNvPr id="130" name="Google Shape;132;p8"/>
          <p:cNvGrpSpPr/>
          <p:nvPr/>
        </p:nvGrpSpPr>
        <p:grpSpPr>
          <a:xfrm>
            <a:off x="10245232" y="993860"/>
            <a:ext cx="993520" cy="2502741"/>
            <a:chOff x="13598" y="50700"/>
            <a:chExt cx="745139" cy="1877055"/>
          </a:xfrm>
        </p:grpSpPr>
        <p:grpSp>
          <p:nvGrpSpPr>
            <p:cNvPr id="110" name="Google Shape;133;p8"/>
            <p:cNvGrpSpPr/>
            <p:nvPr/>
          </p:nvGrpSpPr>
          <p:grpSpPr>
            <a:xfrm>
              <a:off x="13598" y="50700"/>
              <a:ext cx="175804" cy="1877057"/>
              <a:chOff x="13598" y="50700"/>
              <a:chExt cx="175803" cy="1877055"/>
            </a:xfrm>
          </p:grpSpPr>
          <p:grpSp>
            <p:nvGrpSpPr>
              <p:cNvPr id="104" name="Google Shape;134;p8"/>
              <p:cNvGrpSpPr/>
              <p:nvPr/>
            </p:nvGrpSpPr>
            <p:grpSpPr>
              <a:xfrm>
                <a:off x="13598" y="50700"/>
                <a:ext cx="175804" cy="887705"/>
                <a:chOff x="13598" y="50700"/>
                <a:chExt cx="175803" cy="887703"/>
              </a:xfrm>
            </p:grpSpPr>
            <p:sp>
              <p:nvSpPr>
                <p:cNvPr id="100" name="Google Shape;135;p8"/>
                <p:cNvSpPr/>
                <p:nvPr/>
              </p:nvSpPr>
              <p:spPr>
                <a:xfrm rot="10800000" flipH="1">
                  <a:off x="13598" y="507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01" name="Google Shape;136;p8"/>
                <p:cNvSpPr/>
                <p:nvPr/>
              </p:nvSpPr>
              <p:spPr>
                <a:xfrm rot="10800000" flipH="1">
                  <a:off x="13598" y="295901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02" name="Google Shape;137;p8"/>
                <p:cNvSpPr/>
                <p:nvPr/>
              </p:nvSpPr>
              <p:spPr>
                <a:xfrm rot="10800000" flipH="1">
                  <a:off x="13598" y="5411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03" name="Google Shape;138;p8"/>
                <p:cNvSpPr/>
                <p:nvPr/>
              </p:nvSpPr>
              <p:spPr>
                <a:xfrm rot="10800000" flipH="1">
                  <a:off x="13598" y="786302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</p:grpSp>
          <p:grpSp>
            <p:nvGrpSpPr>
              <p:cNvPr id="109" name="Google Shape;139;p8"/>
              <p:cNvGrpSpPr/>
              <p:nvPr/>
            </p:nvGrpSpPr>
            <p:grpSpPr>
              <a:xfrm>
                <a:off x="13598" y="1040053"/>
                <a:ext cx="175804" cy="887704"/>
                <a:chOff x="13598" y="50700"/>
                <a:chExt cx="175803" cy="887702"/>
              </a:xfrm>
            </p:grpSpPr>
            <p:sp>
              <p:nvSpPr>
                <p:cNvPr id="105" name="Google Shape;140;p8"/>
                <p:cNvSpPr/>
                <p:nvPr/>
              </p:nvSpPr>
              <p:spPr>
                <a:xfrm rot="10800000" flipH="1">
                  <a:off x="13598" y="507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06" name="Google Shape;141;p8"/>
                <p:cNvSpPr/>
                <p:nvPr/>
              </p:nvSpPr>
              <p:spPr>
                <a:xfrm rot="10800000" flipH="1">
                  <a:off x="13598" y="2959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07" name="Google Shape;142;p8"/>
                <p:cNvSpPr/>
                <p:nvPr/>
              </p:nvSpPr>
              <p:spPr>
                <a:xfrm rot="10800000" flipH="1">
                  <a:off x="13598" y="5411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08" name="Google Shape;143;p8"/>
                <p:cNvSpPr/>
                <p:nvPr/>
              </p:nvSpPr>
              <p:spPr>
                <a:xfrm rot="10800000" flipH="1">
                  <a:off x="13598" y="786301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</p:grpSp>
        </p:grpSp>
        <p:grpSp>
          <p:nvGrpSpPr>
            <p:cNvPr id="129" name="Google Shape;144;p8"/>
            <p:cNvGrpSpPr/>
            <p:nvPr/>
          </p:nvGrpSpPr>
          <p:grpSpPr>
            <a:xfrm>
              <a:off x="301056" y="50700"/>
              <a:ext cx="457682" cy="1877057"/>
              <a:chOff x="13598" y="50700"/>
              <a:chExt cx="457680" cy="1877055"/>
            </a:xfrm>
          </p:grpSpPr>
          <p:grpSp>
            <p:nvGrpSpPr>
              <p:cNvPr id="119" name="Google Shape;145;p8"/>
              <p:cNvGrpSpPr/>
              <p:nvPr/>
            </p:nvGrpSpPr>
            <p:grpSpPr>
              <a:xfrm>
                <a:off x="13598" y="50700"/>
                <a:ext cx="457682" cy="887705"/>
                <a:chOff x="13598" y="50700"/>
                <a:chExt cx="457680" cy="887703"/>
              </a:xfrm>
            </p:grpSpPr>
            <p:sp>
              <p:nvSpPr>
                <p:cNvPr id="111" name="Google Shape;146;p8"/>
                <p:cNvSpPr/>
                <p:nvPr/>
              </p:nvSpPr>
              <p:spPr>
                <a:xfrm rot="10800000" flipH="1">
                  <a:off x="13598" y="50700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12" name="Google Shape;147;p8"/>
                <p:cNvSpPr/>
                <p:nvPr/>
              </p:nvSpPr>
              <p:spPr>
                <a:xfrm rot="10800000" flipH="1">
                  <a:off x="13598" y="295901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13" name="Google Shape;148;p8"/>
                <p:cNvSpPr/>
                <p:nvPr/>
              </p:nvSpPr>
              <p:spPr>
                <a:xfrm rot="10800000" flipH="1">
                  <a:off x="13598" y="541100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14" name="Google Shape;149;p8"/>
                <p:cNvSpPr/>
                <p:nvPr/>
              </p:nvSpPr>
              <p:spPr>
                <a:xfrm rot="10800000" flipH="1">
                  <a:off x="13598" y="786302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15" name="Google Shape;150;p8"/>
                <p:cNvSpPr/>
                <p:nvPr/>
              </p:nvSpPr>
              <p:spPr>
                <a:xfrm rot="10800000" flipH="1">
                  <a:off x="295476" y="507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16" name="Google Shape;151;p8"/>
                <p:cNvSpPr/>
                <p:nvPr/>
              </p:nvSpPr>
              <p:spPr>
                <a:xfrm rot="10800000" flipH="1">
                  <a:off x="295476" y="295901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17" name="Google Shape;152;p8"/>
                <p:cNvSpPr/>
                <p:nvPr/>
              </p:nvSpPr>
              <p:spPr>
                <a:xfrm rot="10800000" flipH="1">
                  <a:off x="295476" y="5411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18" name="Google Shape;153;p8"/>
                <p:cNvSpPr/>
                <p:nvPr/>
              </p:nvSpPr>
              <p:spPr>
                <a:xfrm rot="10800000" flipH="1">
                  <a:off x="295476" y="786302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</p:grpSp>
          <p:grpSp>
            <p:nvGrpSpPr>
              <p:cNvPr id="128" name="Google Shape;154;p8"/>
              <p:cNvGrpSpPr/>
              <p:nvPr/>
            </p:nvGrpSpPr>
            <p:grpSpPr>
              <a:xfrm>
                <a:off x="13598" y="1040053"/>
                <a:ext cx="457682" cy="887704"/>
                <a:chOff x="13598" y="50700"/>
                <a:chExt cx="457680" cy="887702"/>
              </a:xfrm>
            </p:grpSpPr>
            <p:sp>
              <p:nvSpPr>
                <p:cNvPr id="120" name="Google Shape;155;p8"/>
                <p:cNvSpPr/>
                <p:nvPr/>
              </p:nvSpPr>
              <p:spPr>
                <a:xfrm rot="10800000" flipH="1">
                  <a:off x="13598" y="50700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21" name="Google Shape;156;p8"/>
                <p:cNvSpPr/>
                <p:nvPr/>
              </p:nvSpPr>
              <p:spPr>
                <a:xfrm rot="10800000" flipH="1">
                  <a:off x="13598" y="295900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22" name="Google Shape;157;p8"/>
                <p:cNvSpPr/>
                <p:nvPr/>
              </p:nvSpPr>
              <p:spPr>
                <a:xfrm rot="10800000" flipH="1">
                  <a:off x="13598" y="541100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23" name="Google Shape;158;p8"/>
                <p:cNvSpPr/>
                <p:nvPr/>
              </p:nvSpPr>
              <p:spPr>
                <a:xfrm rot="10800000" flipH="1">
                  <a:off x="13598" y="786301"/>
                  <a:ext cx="175803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24" name="Google Shape;159;p8"/>
                <p:cNvSpPr/>
                <p:nvPr/>
              </p:nvSpPr>
              <p:spPr>
                <a:xfrm rot="10800000" flipH="1">
                  <a:off x="295476" y="507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25" name="Google Shape;160;p8"/>
                <p:cNvSpPr/>
                <p:nvPr/>
              </p:nvSpPr>
              <p:spPr>
                <a:xfrm rot="10800000" flipH="1">
                  <a:off x="295476" y="2959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26" name="Google Shape;161;p8"/>
                <p:cNvSpPr/>
                <p:nvPr/>
              </p:nvSpPr>
              <p:spPr>
                <a:xfrm rot="10800000" flipH="1">
                  <a:off x="295476" y="541100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127" name="Google Shape;162;p8"/>
                <p:cNvSpPr/>
                <p:nvPr/>
              </p:nvSpPr>
              <p:spPr>
                <a:xfrm rot="10800000" flipH="1">
                  <a:off x="295476" y="786301"/>
                  <a:ext cx="175804" cy="152103"/>
                </a:xfrm>
                <a:prstGeom prst="triangle">
                  <a:avLst/>
                </a:prstGeom>
                <a:solidFill>
                  <a:srgbClr val="A2C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 sz="2400"/>
                </a:p>
              </p:txBody>
            </p:sp>
          </p:grpSp>
        </p:grpSp>
      </p:grp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6973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24DE-B697-4D11-C58D-BB55D60B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D010-15F8-150C-7381-66E26705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D435-A66E-AFAF-0272-86DBA21D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A8F56-AAD0-08FA-6872-E063D673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17EC4-712B-034B-B928-B642CEF5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7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FCE7F-CF6F-AF49-4B3C-7648270E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10859-A105-8AEC-672C-8A4C31460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0ECD-3A1C-8606-17D8-FE3E75E6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D37BC-7F8A-F06F-0EF1-9CA64AF3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EF057-1D0F-3535-BDC7-6BAEB827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E92B-521B-F47E-23A0-0A799F85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C11BF-C59F-236B-8D8E-21A1BF766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D420A-D459-B202-FE45-0F7C24312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3BBC6-CAAF-4CF5-5C80-ADAB802E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21A3B-2500-103B-06C3-43F522A7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0EAB4-AC5B-5E4E-179E-16346175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4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2D1C-FBE6-F879-4052-FE374ACCE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1EE76-DC87-46A7-63DF-2D75DE54B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3FADC-1F9B-6F55-0C75-976470C1E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5A258-16FD-BB98-88F5-719ABA7FB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EB36AE-9128-57AA-6F0D-078E3B62F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DE1433-525C-01DE-6862-BC38C5EA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1A4A5-144F-1AA2-4374-193BB873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E61E6-B08A-2219-3C94-AD4FF7AF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8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CD89-8F35-9DA0-6735-656CCFD53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EB62C-2CC9-D21D-B537-E41CE84F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91726-F731-3E3F-2EAA-FE48D940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2335D-06AD-0FC8-77BE-92446211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0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0DDCF-C257-5E7A-F485-499A460E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7104-4D59-6F67-E906-078BA025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AD78-27E2-5CBC-801C-FDA0532B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1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9552-1B5F-CC94-1A28-82845F73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5F681-18FF-1475-013C-ABE6C03C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12EE2-732F-67BC-106E-6E6BB85D7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F8C93-0680-484C-AA7F-E2331401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E531C-6703-BB3B-4FD3-068D1490A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0EFCC-9FCB-60C9-02E2-089FCE41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9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5146-F5C4-1350-123B-A17C9A86E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1862F-7938-0932-3B94-EFAF93084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8050E-DE08-3A81-3569-48AE1B8E3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48296-D895-BCB2-935B-ACFF434E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DDAF8-11F7-7DB5-1A76-07958DE95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017C4-D6C8-A3A5-313A-FEDC2353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1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591350-29E0-95CE-70D9-EC3BE666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2C4B3-ED80-F683-8E39-4ECD0A2DF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B28A-499C-0521-5742-7F8B493A2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7A845-BC33-4C9C-B4D8-52E3CA7B173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4D3F2-2BEA-668B-D45B-AA567CD90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CD9F-2C9C-B626-B28B-CF07AA666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17D648-A030-4655-B49A-44E7947F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1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DE1D7587-1ABB-8B38-B2B8-BBCAFDFA7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107"/>
            <a:ext cx="12612336" cy="9777166"/>
          </a:xfrm>
          <a:prstGeom prst="rect">
            <a:avLst/>
          </a:prstGeom>
        </p:spPr>
      </p:pic>
      <p:pic>
        <p:nvPicPr>
          <p:cNvPr id="15" name="Picture 14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3215F14A-1AA5-6524-1ECA-FEB38A2A9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91" y="530860"/>
            <a:ext cx="15443883" cy="9634441"/>
          </a:xfrm>
          <a:prstGeom prst="rect">
            <a:avLst/>
          </a:prstGeom>
        </p:spPr>
      </p:pic>
      <p:pic>
        <p:nvPicPr>
          <p:cNvPr id="17" name="Picture 16" descr="A black and white image of a spiral&#10;&#10;AI-generated content may be incorrect.">
            <a:extLst>
              <a:ext uri="{FF2B5EF4-FFF2-40B4-BE49-F238E27FC236}">
                <a16:creationId xmlns:a16="http://schemas.microsoft.com/office/drawing/2014/main" id="{BD5B9EB8-7676-6CA4-F9D6-64CCEE63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005" y="941625"/>
            <a:ext cx="7744223" cy="6020109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FDE27B98-529F-3F30-C6C5-6B93F4E25D76}"/>
              </a:ext>
            </a:extLst>
          </p:cNvPr>
          <p:cNvSpPr/>
          <p:nvPr/>
        </p:nvSpPr>
        <p:spPr>
          <a:xfrm>
            <a:off x="333210" y="8128040"/>
            <a:ext cx="2561562" cy="5030346"/>
          </a:xfrm>
          <a:prstGeom prst="rect">
            <a:avLst/>
          </a:prstGeom>
          <a:gradFill flip="none" rotWithShape="1">
            <a:gsLst>
              <a:gs pos="0">
                <a:srgbClr val="EF3A45">
                  <a:shade val="30000"/>
                  <a:satMod val="115000"/>
                </a:srgbClr>
              </a:gs>
              <a:gs pos="50000">
                <a:srgbClr val="EF3A45">
                  <a:shade val="67500"/>
                  <a:satMod val="115000"/>
                </a:srgbClr>
              </a:gs>
              <a:gs pos="100000">
                <a:srgbClr val="EF3A4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E8B2D97-363F-73B3-19E5-15629B607007}"/>
              </a:ext>
            </a:extLst>
          </p:cNvPr>
          <p:cNvSpPr/>
          <p:nvPr/>
        </p:nvSpPr>
        <p:spPr>
          <a:xfrm>
            <a:off x="3373107" y="9771732"/>
            <a:ext cx="2561562" cy="5030346"/>
          </a:xfrm>
          <a:prstGeom prst="rect">
            <a:avLst/>
          </a:prstGeom>
          <a:gradFill flip="none" rotWithShape="1">
            <a:gsLst>
              <a:gs pos="0">
                <a:srgbClr val="EF3A45">
                  <a:shade val="30000"/>
                  <a:satMod val="115000"/>
                </a:srgbClr>
              </a:gs>
              <a:gs pos="50000">
                <a:srgbClr val="EF3A45">
                  <a:shade val="67500"/>
                  <a:satMod val="115000"/>
                </a:srgbClr>
              </a:gs>
              <a:gs pos="100000">
                <a:srgbClr val="EF3A4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806DD-D265-09A5-92FD-EC895F423227}"/>
              </a:ext>
            </a:extLst>
          </p:cNvPr>
          <p:cNvSpPr txBox="1">
            <a:spLocks/>
          </p:cNvSpPr>
          <p:nvPr/>
        </p:nvSpPr>
        <p:spPr>
          <a:xfrm>
            <a:off x="434786" y="9467033"/>
            <a:ext cx="2290272" cy="8679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384D69"/>
                </a:solidFill>
                <a:latin typeface="Bebas" pitchFamily="2" charset="0"/>
              </a:rPr>
              <a:t>Mariam </a:t>
            </a:r>
            <a:r>
              <a:rPr lang="en-US" sz="2400" dirty="0">
                <a:solidFill>
                  <a:srgbClr val="384D69"/>
                </a:solidFill>
                <a:latin typeface="Bebas" pitchFamily="2" charset="0"/>
              </a:rPr>
              <a:t>Mahmoud</a:t>
            </a:r>
            <a:endParaRPr lang="en-US" sz="32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B207B9-D325-CE0E-2D33-F85AE64D9E3F}"/>
              </a:ext>
            </a:extLst>
          </p:cNvPr>
          <p:cNvSpPr txBox="1">
            <a:spLocks/>
          </p:cNvSpPr>
          <p:nvPr/>
        </p:nvSpPr>
        <p:spPr>
          <a:xfrm>
            <a:off x="3447333" y="11747582"/>
            <a:ext cx="2290272" cy="8679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384D69"/>
                </a:solidFill>
                <a:latin typeface="Bebas" pitchFamily="2" charset="0"/>
              </a:rPr>
              <a:t>Yahia </a:t>
            </a:r>
            <a:r>
              <a:rPr lang="en-US" sz="2400" dirty="0">
                <a:solidFill>
                  <a:srgbClr val="384D69"/>
                </a:solidFill>
                <a:latin typeface="Bebas" pitchFamily="2" charset="0"/>
              </a:rPr>
              <a:t>Mohamed</a:t>
            </a:r>
            <a:endParaRPr lang="en-US" sz="32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19DAE-3B36-168D-7E9E-B7B645B8F120}"/>
              </a:ext>
            </a:extLst>
          </p:cNvPr>
          <p:cNvSpPr txBox="1"/>
          <p:nvPr/>
        </p:nvSpPr>
        <p:spPr>
          <a:xfrm>
            <a:off x="442451" y="7343210"/>
            <a:ext cx="11307097" cy="1569660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Supervised by</a:t>
            </a:r>
          </a:p>
          <a:p>
            <a:pPr algn="ctr"/>
            <a:r>
              <a:rPr lang="en-US" sz="48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Ass. Prof Yasmine </a:t>
            </a:r>
            <a:r>
              <a:rPr lang="en-US" sz="4800" err="1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Elhamouly</a:t>
            </a:r>
            <a:endParaRPr lang="en-US" sz="320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D4B79-B141-F679-6FE9-6F5D84255B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3" t="2280" r="2626" b="1719"/>
          <a:stretch/>
        </p:blipFill>
        <p:spPr>
          <a:xfrm>
            <a:off x="-41228" y="12373"/>
            <a:ext cx="12233228" cy="6878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23EB4-2877-4A33-F4AA-864618A0231F}"/>
              </a:ext>
            </a:extLst>
          </p:cNvPr>
          <p:cNvSpPr txBox="1"/>
          <p:nvPr/>
        </p:nvSpPr>
        <p:spPr>
          <a:xfrm>
            <a:off x="442451" y="7287216"/>
            <a:ext cx="11307097" cy="1569660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Supervised by</a:t>
            </a:r>
          </a:p>
          <a:p>
            <a:pPr algn="ctr"/>
            <a:r>
              <a:rPr lang="en-US" sz="48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Ass. Prof Yasmine </a:t>
            </a:r>
            <a:r>
              <a:rPr lang="en-US" sz="4800" err="1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Elhamouly</a:t>
            </a:r>
            <a:endParaRPr lang="en-US" sz="320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9DFD9C-0271-34E2-136D-0168B62601E5}"/>
              </a:ext>
            </a:extLst>
          </p:cNvPr>
          <p:cNvSpPr/>
          <p:nvPr/>
        </p:nvSpPr>
        <p:spPr>
          <a:xfrm>
            <a:off x="187296" y="2302933"/>
            <a:ext cx="11817406" cy="1817511"/>
          </a:xfrm>
          <a:prstGeom prst="roundRect">
            <a:avLst/>
          </a:prstGeom>
          <a:gradFill flip="none" rotWithShape="1">
            <a:gsLst>
              <a:gs pos="0">
                <a:srgbClr val="0E3348"/>
              </a:gs>
              <a:gs pos="100000">
                <a:srgbClr val="4281A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C6472-E881-80F2-D57D-AA839D7231FC}"/>
              </a:ext>
            </a:extLst>
          </p:cNvPr>
          <p:cNvSpPr txBox="1"/>
          <p:nvPr/>
        </p:nvSpPr>
        <p:spPr>
          <a:xfrm>
            <a:off x="778469" y="2242192"/>
            <a:ext cx="10312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Ibm</a:t>
            </a: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 data science</a:t>
            </a:r>
          </a:p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Final project</a:t>
            </a:r>
          </a:p>
        </p:txBody>
      </p:sp>
      <p:pic>
        <p:nvPicPr>
          <p:cNvPr id="19" name="Picture 18" descr="A logo of a global education&#10;&#10;AI-generated content may be incorrect.">
            <a:extLst>
              <a:ext uri="{FF2B5EF4-FFF2-40B4-BE49-F238E27FC236}">
                <a16:creationId xmlns:a16="http://schemas.microsoft.com/office/drawing/2014/main" id="{F38DDFE5-2EAA-9A8B-144E-3E2DA11DA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945" y="128079"/>
            <a:ext cx="1416345" cy="13159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6694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A0833-A523-1C55-8064-2C9FAF636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72DD15EE-44C8-3352-CD3F-24393870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3ADF3ABE-8285-914D-748B-52BD25BF0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FBAA8A30-0374-5381-9036-07ADD25601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7F9B6FB-0C53-7E8E-0869-635D9FCC9DEE}"/>
              </a:ext>
            </a:extLst>
          </p:cNvPr>
          <p:cNvGrpSpPr/>
          <p:nvPr/>
        </p:nvGrpSpPr>
        <p:grpSpPr>
          <a:xfrm>
            <a:off x="103843" y="-12649"/>
            <a:ext cx="886089" cy="707886"/>
            <a:chOff x="189899" y="62181"/>
            <a:chExt cx="886089" cy="707886"/>
          </a:xfrm>
        </p:grpSpPr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F1F1E3A9-CFAD-4DC2-268C-BE7E1E9932C3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462EAC2D-04FB-82E1-024F-DFA734B9314B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40DBDC-02D8-31CB-5D1C-EB940B52AE14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CB2DD01-672D-A2CC-60F1-45ECF3EE982E}"/>
              </a:ext>
            </a:extLst>
          </p:cNvPr>
          <p:cNvSpPr txBox="1"/>
          <p:nvPr/>
        </p:nvSpPr>
        <p:spPr>
          <a:xfrm>
            <a:off x="746649" y="-58693"/>
            <a:ext cx="5521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Best selling products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39C85C-CE99-3C67-0C44-2B2D99979DB7}"/>
              </a:ext>
            </a:extLst>
          </p:cNvPr>
          <p:cNvSpPr txBox="1"/>
          <p:nvPr/>
        </p:nvSpPr>
        <p:spPr>
          <a:xfrm>
            <a:off x="-3815998" y="4648402"/>
            <a:ext cx="223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</a:t>
            </a:r>
          </a:p>
        </p:txBody>
      </p:sp>
      <p:sp>
        <p:nvSpPr>
          <p:cNvPr id="7" name="Figure 1:Comparison of appropriateness scores between different chatbots">
            <a:extLst>
              <a:ext uri="{FF2B5EF4-FFF2-40B4-BE49-F238E27FC236}">
                <a16:creationId xmlns:a16="http://schemas.microsoft.com/office/drawing/2014/main" id="{E4E95C86-CC5C-8EE2-A9B5-17899D06B252}"/>
              </a:ext>
            </a:extLst>
          </p:cNvPr>
          <p:cNvSpPr txBox="1"/>
          <p:nvPr/>
        </p:nvSpPr>
        <p:spPr>
          <a:xfrm>
            <a:off x="411597" y="1680368"/>
            <a:ext cx="2763403" cy="36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7" tIns="60957" rIns="60957" bIns="60957">
            <a:spAutoFit/>
          </a:bodyPr>
          <a:lstStyle/>
          <a:p>
            <a:pPr>
              <a:defRPr sz="1200" b="1"/>
            </a:pPr>
            <a:endParaRPr sz="1600">
              <a:latin typeface="Aptos Display"/>
              <a:ea typeface="Aptos Display"/>
              <a:cs typeface="Aptos Display"/>
              <a:sym typeface="Aptos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EDC92-F2FB-0027-923C-2BF2CFDA06C5}"/>
              </a:ext>
            </a:extLst>
          </p:cNvPr>
          <p:cNvSpPr txBox="1"/>
          <p:nvPr/>
        </p:nvSpPr>
        <p:spPr>
          <a:xfrm>
            <a:off x="989932" y="695237"/>
            <a:ext cx="6281726" cy="5331767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1" name="Picture 10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882DAE4-28C0-C115-61CB-1F03B5509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  <p:pic>
        <p:nvPicPr>
          <p:cNvPr id="8" name="Picture 7" descr="A pie chart with numbers and a number of different colors&#10;&#10;AI-generated content may be incorrect.">
            <a:extLst>
              <a:ext uri="{FF2B5EF4-FFF2-40B4-BE49-F238E27FC236}">
                <a16:creationId xmlns:a16="http://schemas.microsoft.com/office/drawing/2014/main" id="{148DC352-1677-5BFC-B571-D0C2691E5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32" y="896453"/>
            <a:ext cx="5309939" cy="493828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4707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DC49-A8FC-7D84-319D-215F2503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C3E44D78-DFCD-0836-566B-8FD1D51E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6A091FE8-BD70-7B90-9CB6-3C4911F79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6BC4E9A2-66AE-0335-5E25-5639CD9FDF9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0878B5F-0673-0056-B99A-3358AC6B60F7}"/>
              </a:ext>
            </a:extLst>
          </p:cNvPr>
          <p:cNvGrpSpPr/>
          <p:nvPr/>
        </p:nvGrpSpPr>
        <p:grpSpPr>
          <a:xfrm>
            <a:off x="103843" y="-12649"/>
            <a:ext cx="886089" cy="707886"/>
            <a:chOff x="189899" y="62181"/>
            <a:chExt cx="886089" cy="707886"/>
          </a:xfrm>
        </p:grpSpPr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EF3B57F3-ECB6-521D-3BF4-255556EFE3A0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F1A0675B-89B4-2292-D5FB-2BC84868E7CE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5D78F8-F846-0AAB-C261-C0BD96CAB5F9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35BFD8-944C-A45B-F661-18B780F89C40}"/>
              </a:ext>
            </a:extLst>
          </p:cNvPr>
          <p:cNvSpPr txBox="1"/>
          <p:nvPr/>
        </p:nvSpPr>
        <p:spPr>
          <a:xfrm>
            <a:off x="746649" y="-67880"/>
            <a:ext cx="5521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Correlation heat map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CC2ACA-5DF7-FE88-118D-AFCFFF1053E1}"/>
              </a:ext>
            </a:extLst>
          </p:cNvPr>
          <p:cNvSpPr txBox="1"/>
          <p:nvPr/>
        </p:nvSpPr>
        <p:spPr>
          <a:xfrm>
            <a:off x="-3815998" y="4648402"/>
            <a:ext cx="223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</a:t>
            </a:r>
          </a:p>
        </p:txBody>
      </p:sp>
      <p:sp>
        <p:nvSpPr>
          <p:cNvPr id="7" name="Figure 1:Comparison of appropriateness scores between different chatbots">
            <a:extLst>
              <a:ext uri="{FF2B5EF4-FFF2-40B4-BE49-F238E27FC236}">
                <a16:creationId xmlns:a16="http://schemas.microsoft.com/office/drawing/2014/main" id="{43C7A2E4-1DA3-2AED-0449-36A94B8CDF39}"/>
              </a:ext>
            </a:extLst>
          </p:cNvPr>
          <p:cNvSpPr txBox="1"/>
          <p:nvPr/>
        </p:nvSpPr>
        <p:spPr>
          <a:xfrm>
            <a:off x="411597" y="1680368"/>
            <a:ext cx="2763403" cy="36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7" tIns="60957" rIns="60957" bIns="60957">
            <a:spAutoFit/>
          </a:bodyPr>
          <a:lstStyle/>
          <a:p>
            <a:pPr>
              <a:defRPr sz="1200" b="1"/>
            </a:pPr>
            <a:endParaRPr sz="1600">
              <a:latin typeface="Aptos Display"/>
              <a:ea typeface="Aptos Display"/>
              <a:cs typeface="Aptos Display"/>
              <a:sym typeface="Aptos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23183C-4EF0-9AB4-B42E-38D011AD438F}"/>
              </a:ext>
            </a:extLst>
          </p:cNvPr>
          <p:cNvSpPr txBox="1"/>
          <p:nvPr/>
        </p:nvSpPr>
        <p:spPr>
          <a:xfrm>
            <a:off x="1110345" y="695237"/>
            <a:ext cx="6672942" cy="5411650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1" name="Picture 10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FD7D13AC-F867-153C-22F1-85EA378C7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  <p:pic>
        <p:nvPicPr>
          <p:cNvPr id="8" name="Picture 7" descr="A heatmap chart with numbers and a number&#10;&#10;AI-generated content may be incorrect.">
            <a:extLst>
              <a:ext uri="{FF2B5EF4-FFF2-40B4-BE49-F238E27FC236}">
                <a16:creationId xmlns:a16="http://schemas.microsoft.com/office/drawing/2014/main" id="{5EF50875-0A0E-0AC0-4976-46CD602DB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9" y="939916"/>
            <a:ext cx="5926337" cy="4934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0118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91BAA-7210-D725-F3D8-8EDD0BD3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09C8E640-771B-A95E-7B32-92DED0FAE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BC9FAE38-A362-52B6-C52C-C1C1B9420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35F2B67A-7A7C-B73B-D200-17E1A49E79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87B479B-2169-3397-417B-E40DF55B9985}"/>
              </a:ext>
            </a:extLst>
          </p:cNvPr>
          <p:cNvGrpSpPr/>
          <p:nvPr/>
        </p:nvGrpSpPr>
        <p:grpSpPr>
          <a:xfrm>
            <a:off x="143548" y="0"/>
            <a:ext cx="886089" cy="707886"/>
            <a:chOff x="189899" y="62181"/>
            <a:chExt cx="886089" cy="707886"/>
          </a:xfrm>
        </p:grpSpPr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989FD915-D19F-AB2C-7546-DCE25AC17211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5E67984B-51B3-09E6-9EE9-762F642CE8FC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E537598-642B-03E5-8B77-8126F96BAC9B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EDFA1E-ADFA-68D6-B64F-A9394FACFADE}"/>
              </a:ext>
            </a:extLst>
          </p:cNvPr>
          <p:cNvSpPr txBox="1"/>
          <p:nvPr/>
        </p:nvSpPr>
        <p:spPr>
          <a:xfrm>
            <a:off x="586593" y="-58693"/>
            <a:ext cx="5176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Top selling products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6D5CE-8BD3-131D-E8D9-A9D684E0B381}"/>
              </a:ext>
            </a:extLst>
          </p:cNvPr>
          <p:cNvSpPr txBox="1"/>
          <p:nvPr/>
        </p:nvSpPr>
        <p:spPr>
          <a:xfrm>
            <a:off x="-3815998" y="4648402"/>
            <a:ext cx="223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</a:t>
            </a:r>
          </a:p>
        </p:txBody>
      </p:sp>
      <p:sp>
        <p:nvSpPr>
          <p:cNvPr id="7" name="Figure 1:Comparison of appropriateness scores between different chatbots">
            <a:extLst>
              <a:ext uri="{FF2B5EF4-FFF2-40B4-BE49-F238E27FC236}">
                <a16:creationId xmlns:a16="http://schemas.microsoft.com/office/drawing/2014/main" id="{9321C704-8DD7-7C8E-E38D-076595882375}"/>
              </a:ext>
            </a:extLst>
          </p:cNvPr>
          <p:cNvSpPr txBox="1"/>
          <p:nvPr/>
        </p:nvSpPr>
        <p:spPr>
          <a:xfrm>
            <a:off x="411597" y="1680368"/>
            <a:ext cx="2763403" cy="36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7" tIns="60957" rIns="60957" bIns="60957">
            <a:spAutoFit/>
          </a:bodyPr>
          <a:lstStyle/>
          <a:p>
            <a:pPr>
              <a:defRPr sz="1200" b="1"/>
            </a:pPr>
            <a:endParaRPr sz="1600">
              <a:latin typeface="Aptos Display"/>
              <a:ea typeface="Aptos Display"/>
              <a:cs typeface="Aptos Display"/>
              <a:sym typeface="Aptos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CD795-F481-A6C3-539F-054D23BA6AD0}"/>
              </a:ext>
            </a:extLst>
          </p:cNvPr>
          <p:cNvSpPr txBox="1"/>
          <p:nvPr/>
        </p:nvSpPr>
        <p:spPr>
          <a:xfrm>
            <a:off x="655357" y="727741"/>
            <a:ext cx="8053214" cy="4449891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4" name="Picture 1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B510197D-DC62-CE70-6C3A-D684FFDCD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  <p:pic>
        <p:nvPicPr>
          <p:cNvPr id="6" name="Picture 5" descr="A graph showing a number of items&#10;&#10;AI-generated content may be incorrect.">
            <a:extLst>
              <a:ext uri="{FF2B5EF4-FFF2-40B4-BE49-F238E27FC236}">
                <a16:creationId xmlns:a16="http://schemas.microsoft.com/office/drawing/2014/main" id="{C13C6392-A6C0-09AC-5589-D3190B8CC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9" y="1025716"/>
            <a:ext cx="7595665" cy="378833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4934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F81D1-2FC0-A266-E377-B58075C90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1C85C713-F18E-AB6C-C9B0-DA0C567AB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r="15710"/>
          <a:stretch/>
        </p:blipFill>
        <p:spPr>
          <a:xfrm>
            <a:off x="-278400" y="-191475"/>
            <a:ext cx="12885226" cy="7283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C66F03-D7DA-86E4-602D-CCD8FB7926D2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6E4D4-0FFF-7B74-9358-9A0046520D70}"/>
              </a:ext>
            </a:extLst>
          </p:cNvPr>
          <p:cNvSpPr txBox="1"/>
          <p:nvPr/>
        </p:nvSpPr>
        <p:spPr>
          <a:xfrm>
            <a:off x="412240" y="2196980"/>
            <a:ext cx="1177976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Modelling</a:t>
            </a:r>
          </a:p>
          <a:p>
            <a:pPr algn="ctr"/>
            <a:endParaRPr lang="en-US" sz="72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3B25A0-23FC-6785-9CF9-AC81F8A1C42A}"/>
              </a:ext>
            </a:extLst>
          </p:cNvPr>
          <p:cNvSpPr txBox="1"/>
          <p:nvPr/>
        </p:nvSpPr>
        <p:spPr>
          <a:xfrm>
            <a:off x="-1903778" y="1778566"/>
            <a:ext cx="1177976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ln>
                  <a:solidFill>
                    <a:schemeClr val="bg1"/>
                  </a:solidFill>
                </a:ln>
                <a:noFill/>
                <a:latin typeface="Ara Hamah Alislam" panose="00000500000000000000" pitchFamily="2" charset="-78"/>
                <a:cs typeface="Ara Hamah Alislam" panose="00000500000000000000" pitchFamily="2" charset="-78"/>
              </a:rPr>
              <a:t>Data</a:t>
            </a:r>
          </a:p>
        </p:txBody>
      </p:sp>
      <p:sp>
        <p:nvSpPr>
          <p:cNvPr id="14" name="Google Shape;1329;p69">
            <a:extLst>
              <a:ext uri="{FF2B5EF4-FFF2-40B4-BE49-F238E27FC236}">
                <a16:creationId xmlns:a16="http://schemas.microsoft.com/office/drawing/2014/main" id="{373C35AA-D1CA-714A-F56A-BB8DA27E7D11}"/>
              </a:ext>
            </a:extLst>
          </p:cNvPr>
          <p:cNvSpPr txBox="1">
            <a:spLocks/>
          </p:cNvSpPr>
          <p:nvPr/>
        </p:nvSpPr>
        <p:spPr>
          <a:xfrm>
            <a:off x="12732515" y="1778566"/>
            <a:ext cx="10853063" cy="41841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6492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i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l"/>
            <a:endParaRPr lang="en-US" sz="5400" i="0" dirty="0">
              <a:solidFill>
                <a:srgbClr val="FFFF00"/>
              </a:solidFill>
              <a:latin typeface=" Abdoullah Ashgar EL-kharef" panose="02000000000000000000" pitchFamily="2" charset="-78"/>
              <a:cs typeface=" Abdoullah Ashgar EL-kharef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0820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B6445-E725-9553-51C8-ED80C5775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C7ED9119-2E5D-AFB0-C3E8-DFC201303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69556E8E-E431-A4CC-B2D8-119A818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B1B10AA9-00F6-D484-A26A-06296F77D8D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9C2040B-8620-1BD5-A44C-4586F616A897}"/>
              </a:ext>
            </a:extLst>
          </p:cNvPr>
          <p:cNvGrpSpPr/>
          <p:nvPr/>
        </p:nvGrpSpPr>
        <p:grpSpPr>
          <a:xfrm>
            <a:off x="143548" y="0"/>
            <a:ext cx="886089" cy="707886"/>
            <a:chOff x="189899" y="62181"/>
            <a:chExt cx="886089" cy="707886"/>
          </a:xfrm>
        </p:grpSpPr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B8052301-96B1-02AD-3FD6-D236D4432213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6836ACBD-D0C0-4BE1-BA8B-85203D5ED74E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D75AA8-32DE-2B2C-4A95-AEB51775A8EB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E5D664-4F29-F2FE-8A00-565C51FD4726}"/>
              </a:ext>
            </a:extLst>
          </p:cNvPr>
          <p:cNvSpPr txBox="1"/>
          <p:nvPr/>
        </p:nvSpPr>
        <p:spPr>
          <a:xfrm>
            <a:off x="-550810" y="-57482"/>
            <a:ext cx="5176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Data modelling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79F2E7-797E-32C3-F39E-FE1F282CED36}"/>
              </a:ext>
            </a:extLst>
          </p:cNvPr>
          <p:cNvSpPr txBox="1"/>
          <p:nvPr/>
        </p:nvSpPr>
        <p:spPr>
          <a:xfrm>
            <a:off x="-3815998" y="4648402"/>
            <a:ext cx="223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</a:t>
            </a:r>
          </a:p>
        </p:txBody>
      </p:sp>
      <p:sp>
        <p:nvSpPr>
          <p:cNvPr id="7" name="Figure 1:Comparison of appropriateness scores between different chatbots">
            <a:extLst>
              <a:ext uri="{FF2B5EF4-FFF2-40B4-BE49-F238E27FC236}">
                <a16:creationId xmlns:a16="http://schemas.microsoft.com/office/drawing/2014/main" id="{947756A5-CBCE-45B3-944E-1182781324D5}"/>
              </a:ext>
            </a:extLst>
          </p:cNvPr>
          <p:cNvSpPr txBox="1"/>
          <p:nvPr/>
        </p:nvSpPr>
        <p:spPr>
          <a:xfrm>
            <a:off x="411597" y="1680368"/>
            <a:ext cx="2763403" cy="36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7" tIns="60957" rIns="60957" bIns="60957">
            <a:spAutoFit/>
          </a:bodyPr>
          <a:lstStyle/>
          <a:p>
            <a:pPr>
              <a:defRPr sz="1200" b="1"/>
            </a:pPr>
            <a:endParaRPr sz="1600">
              <a:latin typeface="Aptos Display"/>
              <a:ea typeface="Aptos Display"/>
              <a:cs typeface="Aptos Display"/>
              <a:sym typeface="Aptos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612AB-715E-3703-B0AD-C0D854B7C1F1}"/>
              </a:ext>
            </a:extLst>
          </p:cNvPr>
          <p:cNvSpPr txBox="1"/>
          <p:nvPr/>
        </p:nvSpPr>
        <p:spPr>
          <a:xfrm>
            <a:off x="655357" y="765368"/>
            <a:ext cx="6627186" cy="4412264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4" name="Picture 1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0C814B11-4843-6821-94F2-DBA98A470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89A1CD-F2C5-0849-1158-8704EE643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05" y="914029"/>
            <a:ext cx="5705250" cy="4026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C673A2-B424-8E30-895E-BD5A95124479}"/>
              </a:ext>
            </a:extLst>
          </p:cNvPr>
          <p:cNvSpPr txBox="1"/>
          <p:nvPr/>
        </p:nvSpPr>
        <p:spPr>
          <a:xfrm>
            <a:off x="7449428" y="1638845"/>
            <a:ext cx="44552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Grouped by week &amp; product category to get weekly revenue and </a:t>
            </a:r>
            <a:r>
              <a:rPr lang="en-GB" dirty="0" err="1">
                <a:solidFill>
                  <a:schemeClr val="bg2"/>
                </a:solidFill>
              </a:rPr>
              <a:t>avg</a:t>
            </a:r>
            <a:r>
              <a:rPr lang="en-GB" dirty="0">
                <a:solidFill>
                  <a:schemeClr val="bg2"/>
                </a:solidFill>
              </a:rPr>
              <a:t> price.</a:t>
            </a:r>
          </a:p>
          <a:p>
            <a:r>
              <a:rPr lang="en-GB" dirty="0">
                <a:solidFill>
                  <a:schemeClr val="bg2"/>
                </a:solidFill>
              </a:rPr>
              <a:t>Added time features (year, month, week) + seasonal flags (summer, holidays, etc.).Included lag features (revenue from past 1–3 weeks).Capped extreme values at 90th </a:t>
            </a:r>
            <a:r>
              <a:rPr lang="en-GB" dirty="0" err="1">
                <a:solidFill>
                  <a:schemeClr val="bg2"/>
                </a:solidFill>
              </a:rPr>
              <a:t>percentile.Preprocessed</a:t>
            </a:r>
            <a:r>
              <a:rPr lang="en-GB" dirty="0">
                <a:solidFill>
                  <a:schemeClr val="bg2"/>
                </a:solidFill>
              </a:rPr>
              <a:t>: scaled </a:t>
            </a:r>
            <a:r>
              <a:rPr lang="en-GB" dirty="0" err="1">
                <a:solidFill>
                  <a:schemeClr val="bg2"/>
                </a:solidFill>
              </a:rPr>
              <a:t>numericals</a:t>
            </a:r>
            <a:r>
              <a:rPr lang="en-GB" dirty="0">
                <a:solidFill>
                  <a:schemeClr val="bg2"/>
                </a:solidFill>
              </a:rPr>
              <a:t>, one-hot encoded </a:t>
            </a:r>
            <a:r>
              <a:rPr lang="en-GB" dirty="0" err="1">
                <a:solidFill>
                  <a:schemeClr val="bg2"/>
                </a:solidFill>
              </a:rPr>
              <a:t>categories.Used</a:t>
            </a:r>
            <a:r>
              <a:rPr lang="en-GB" dirty="0">
                <a:solidFill>
                  <a:schemeClr val="bg2"/>
                </a:solidFill>
              </a:rPr>
              <a:t> </a:t>
            </a:r>
            <a:r>
              <a:rPr lang="en-GB" dirty="0" err="1">
                <a:solidFill>
                  <a:schemeClr val="bg2"/>
                </a:solidFill>
              </a:rPr>
              <a:t>TimeSeriesSplit</a:t>
            </a:r>
            <a:r>
              <a:rPr lang="en-GB" dirty="0">
                <a:solidFill>
                  <a:schemeClr val="bg2"/>
                </a:solidFill>
              </a:rPr>
              <a:t> for time-aware training/testing.</a:t>
            </a:r>
          </a:p>
        </p:txBody>
      </p:sp>
    </p:spTree>
    <p:extLst>
      <p:ext uri="{BB962C8B-B14F-4D97-AF65-F5344CB8AC3E}">
        <p14:creationId xmlns:p14="http://schemas.microsoft.com/office/powerpoint/2010/main" val="413992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64391-E1E1-E99D-B0E1-E63DA655C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EF243555-01FE-1306-A49F-572E1A1F6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r="15710"/>
          <a:stretch/>
        </p:blipFill>
        <p:spPr>
          <a:xfrm>
            <a:off x="-278400" y="-191475"/>
            <a:ext cx="12885226" cy="7283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011975-8A9A-F2C3-A083-C58BC4B12FFF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16596-8608-CB3F-7B61-D19F11307599}"/>
              </a:ext>
            </a:extLst>
          </p:cNvPr>
          <p:cNvSpPr txBox="1"/>
          <p:nvPr/>
        </p:nvSpPr>
        <p:spPr>
          <a:xfrm>
            <a:off x="412240" y="2196980"/>
            <a:ext cx="1177976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performance</a:t>
            </a:r>
          </a:p>
          <a:p>
            <a:pPr algn="ctr"/>
            <a:endParaRPr lang="en-US" sz="72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8EE8A9-5A75-664C-B2EF-51AF5C11233C}"/>
              </a:ext>
            </a:extLst>
          </p:cNvPr>
          <p:cNvSpPr txBox="1"/>
          <p:nvPr/>
        </p:nvSpPr>
        <p:spPr>
          <a:xfrm>
            <a:off x="-1903778" y="1778566"/>
            <a:ext cx="1177976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ln>
                  <a:solidFill>
                    <a:schemeClr val="bg1"/>
                  </a:solidFill>
                </a:ln>
                <a:noFill/>
                <a:latin typeface="Ara Hamah Alislam" panose="00000500000000000000" pitchFamily="2" charset="-78"/>
                <a:cs typeface="Ara Hamah Alislam" panose="00000500000000000000" pitchFamily="2" charset="-78"/>
              </a:rPr>
              <a:t>models</a:t>
            </a:r>
          </a:p>
        </p:txBody>
      </p:sp>
      <p:sp>
        <p:nvSpPr>
          <p:cNvPr id="14" name="Google Shape;1329;p69">
            <a:extLst>
              <a:ext uri="{FF2B5EF4-FFF2-40B4-BE49-F238E27FC236}">
                <a16:creationId xmlns:a16="http://schemas.microsoft.com/office/drawing/2014/main" id="{70F0409B-EF9B-9079-0103-23EB53F3D02D}"/>
              </a:ext>
            </a:extLst>
          </p:cNvPr>
          <p:cNvSpPr txBox="1">
            <a:spLocks/>
          </p:cNvSpPr>
          <p:nvPr/>
        </p:nvSpPr>
        <p:spPr>
          <a:xfrm>
            <a:off x="12732515" y="1778566"/>
            <a:ext cx="10853063" cy="41841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6492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i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l"/>
            <a:endParaRPr lang="en-US" sz="5400" i="0" dirty="0">
              <a:solidFill>
                <a:srgbClr val="FFFF00"/>
              </a:solidFill>
              <a:latin typeface=" Abdoullah Ashgar EL-kharef" panose="02000000000000000000" pitchFamily="2" charset="-78"/>
              <a:cs typeface=" Abdoullah Ashgar EL-kharef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4911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6D0E-E8B3-3EA6-B497-D590610EE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B0FA2C19-BF90-9695-E661-E6348B493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30B54CF4-BF5C-07FD-4B2D-A98543F2B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7D30C493-878B-5495-D67C-12BBEB79B6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9D1BBBE-89AC-46D7-7929-57B90B2CE726}"/>
              </a:ext>
            </a:extLst>
          </p:cNvPr>
          <p:cNvGrpSpPr/>
          <p:nvPr/>
        </p:nvGrpSpPr>
        <p:grpSpPr>
          <a:xfrm>
            <a:off x="143548" y="0"/>
            <a:ext cx="886089" cy="707886"/>
            <a:chOff x="189899" y="62181"/>
            <a:chExt cx="886089" cy="707886"/>
          </a:xfrm>
        </p:grpSpPr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23005C15-1AA7-C9B1-D28B-B37B0AF2BDDF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E4085232-4039-5D3E-A6AF-5CB650365775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671CEB-A6C8-2D39-D98C-21C556F6C59C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556EFA-C4F0-5FDD-34CC-1D2633CB9699}"/>
              </a:ext>
            </a:extLst>
          </p:cNvPr>
          <p:cNvSpPr txBox="1"/>
          <p:nvPr/>
        </p:nvSpPr>
        <p:spPr>
          <a:xfrm>
            <a:off x="464951" y="-40332"/>
            <a:ext cx="5176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Models performance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60BA9A-35BB-EEC2-4278-D780231A216A}"/>
              </a:ext>
            </a:extLst>
          </p:cNvPr>
          <p:cNvSpPr txBox="1"/>
          <p:nvPr/>
        </p:nvSpPr>
        <p:spPr>
          <a:xfrm>
            <a:off x="-3815998" y="4648402"/>
            <a:ext cx="223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</a:t>
            </a:r>
          </a:p>
        </p:txBody>
      </p:sp>
      <p:sp>
        <p:nvSpPr>
          <p:cNvPr id="7" name="Figure 1:Comparison of appropriateness scores between different chatbots">
            <a:extLst>
              <a:ext uri="{FF2B5EF4-FFF2-40B4-BE49-F238E27FC236}">
                <a16:creationId xmlns:a16="http://schemas.microsoft.com/office/drawing/2014/main" id="{9DEEB5DD-3EFC-B73E-6CE5-50761D4D2E07}"/>
              </a:ext>
            </a:extLst>
          </p:cNvPr>
          <p:cNvSpPr txBox="1"/>
          <p:nvPr/>
        </p:nvSpPr>
        <p:spPr>
          <a:xfrm>
            <a:off x="411597" y="1680368"/>
            <a:ext cx="2763403" cy="36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7" tIns="60957" rIns="60957" bIns="60957">
            <a:spAutoFit/>
          </a:bodyPr>
          <a:lstStyle/>
          <a:p>
            <a:pPr>
              <a:defRPr sz="1200" b="1"/>
            </a:pPr>
            <a:endParaRPr sz="1600">
              <a:latin typeface="Aptos Display"/>
              <a:ea typeface="Aptos Display"/>
              <a:cs typeface="Aptos Display"/>
              <a:sym typeface="Aptos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17700-095F-6A15-2BFB-8BC8E1752ADE}"/>
              </a:ext>
            </a:extLst>
          </p:cNvPr>
          <p:cNvSpPr txBox="1"/>
          <p:nvPr/>
        </p:nvSpPr>
        <p:spPr>
          <a:xfrm>
            <a:off x="587830" y="765368"/>
            <a:ext cx="6803570" cy="4285603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4" name="Picture 1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781AE925-339E-C656-7379-3A5EE49D3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  <p:pic>
        <p:nvPicPr>
          <p:cNvPr id="6" name="Picture 5" descr="A graph showing a bar graph&#10;&#10;AI-generated content may be incorrect.">
            <a:extLst>
              <a:ext uri="{FF2B5EF4-FFF2-40B4-BE49-F238E27FC236}">
                <a16:creationId xmlns:a16="http://schemas.microsoft.com/office/drawing/2014/main" id="{D3CD7CC2-6B8E-40A1-CC4C-2EFA76C4B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97" y="1101036"/>
            <a:ext cx="6317815" cy="3571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805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3141E-7E59-4F74-3E2D-971FB38E7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A176EA26-612C-0865-34EF-F97B42BC0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0670" y="0"/>
            <a:ext cx="25946100" cy="6858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C6E7DF81-64C0-03F9-BA6F-25EA9FFD9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" y="3972036"/>
            <a:ext cx="12612336" cy="9777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5A1DB8-8495-B716-6388-DAED1997917E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F30663F2-030F-0C91-5FA1-42803FB7E2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98" y="7151509"/>
            <a:ext cx="13492013" cy="841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1E4451-9C6A-4606-D27D-FBF52EF640CC}"/>
              </a:ext>
            </a:extLst>
          </p:cNvPr>
          <p:cNvSpPr txBox="1"/>
          <p:nvPr/>
        </p:nvSpPr>
        <p:spPr>
          <a:xfrm>
            <a:off x="-1561327" y="-45752"/>
            <a:ext cx="9420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Application 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set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 up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F57A6-C4C6-4DCA-0F91-272852B15EF0}"/>
              </a:ext>
            </a:extLst>
          </p:cNvPr>
          <p:cNvSpPr txBox="1"/>
          <p:nvPr/>
        </p:nvSpPr>
        <p:spPr>
          <a:xfrm rot="16200000">
            <a:off x="5952417" y="2970702"/>
            <a:ext cx="11779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7200" dirty="0">
              <a:ln>
                <a:solidFill>
                  <a:schemeClr val="bg1"/>
                </a:solidFill>
              </a:ln>
              <a:noFill/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2F9FE4-7172-038E-3686-0AC8240C1E9A}"/>
              </a:ext>
            </a:extLst>
          </p:cNvPr>
          <p:cNvGrpSpPr/>
          <p:nvPr/>
        </p:nvGrpSpPr>
        <p:grpSpPr>
          <a:xfrm>
            <a:off x="189899" y="62181"/>
            <a:ext cx="886089" cy="707886"/>
            <a:chOff x="189899" y="62181"/>
            <a:chExt cx="886089" cy="707886"/>
          </a:xfrm>
        </p:grpSpPr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7929D148-5371-8C41-612C-B7435DCB1D33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EF1FC3D9-0434-8E4E-27A7-7EB4E83D034B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4895F9-58F2-AA3C-9767-C42DA9004B7D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</a:t>
              </a:r>
              <a:endParaRPr lang="en-US" sz="20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44" name="Lam R,Aust. Dent. J., 2016">
            <a:extLst>
              <a:ext uri="{FF2B5EF4-FFF2-40B4-BE49-F238E27FC236}">
                <a16:creationId xmlns:a16="http://schemas.microsoft.com/office/drawing/2014/main" id="{363C80A8-4D2A-F4FF-75CD-7A9A7FA70374}"/>
              </a:ext>
            </a:extLst>
          </p:cNvPr>
          <p:cNvSpPr txBox="1"/>
          <p:nvPr/>
        </p:nvSpPr>
        <p:spPr>
          <a:xfrm>
            <a:off x="201632" y="6449889"/>
            <a:ext cx="5894367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17780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BC419-0E49-F7B2-1E33-13A6F6B244FB}"/>
              </a:ext>
            </a:extLst>
          </p:cNvPr>
          <p:cNvSpPr txBox="1"/>
          <p:nvPr/>
        </p:nvSpPr>
        <p:spPr>
          <a:xfrm>
            <a:off x="72485" y="1014953"/>
            <a:ext cx="9585740" cy="5032422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32" name="Picture 31" descr="A screen shot of a computer program">
            <a:extLst>
              <a:ext uri="{FF2B5EF4-FFF2-40B4-BE49-F238E27FC236}">
                <a16:creationId xmlns:a16="http://schemas.microsoft.com/office/drawing/2014/main" id="{D6E176C6-067C-18AF-DCAA-3DD71E889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14" y="1210939"/>
            <a:ext cx="9059333" cy="45592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Picture 1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CB34244-8461-D609-96DB-10ADB0735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264A5-BCA4-A280-49E5-25E452BE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ew Artificial Intelligence Tool Accelerates Discovery of Truly New  Materials">
            <a:extLst>
              <a:ext uri="{FF2B5EF4-FFF2-40B4-BE49-F238E27FC236}">
                <a16:creationId xmlns:a16="http://schemas.microsoft.com/office/drawing/2014/main" id="{463BE237-72BF-05CC-5131-8C326C6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246" y="-70511"/>
            <a:ext cx="12444494" cy="69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8829F709-22D0-E214-1C20-69C54CE4E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14CFDD76-3DF3-99DB-339F-E3C9216619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EEB721-8AA8-3407-F2A8-407CE6CE9374}"/>
              </a:ext>
            </a:extLst>
          </p:cNvPr>
          <p:cNvSpPr/>
          <p:nvPr/>
        </p:nvSpPr>
        <p:spPr>
          <a:xfrm>
            <a:off x="-166336" y="3821531"/>
            <a:ext cx="4643554" cy="8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329;p69">
            <a:extLst>
              <a:ext uri="{FF2B5EF4-FFF2-40B4-BE49-F238E27FC236}">
                <a16:creationId xmlns:a16="http://schemas.microsoft.com/office/drawing/2014/main" id="{0A407AA6-074B-C440-5407-A43021647C6B}"/>
              </a:ext>
            </a:extLst>
          </p:cNvPr>
          <p:cNvSpPr txBox="1">
            <a:spLocks/>
          </p:cNvSpPr>
          <p:nvPr/>
        </p:nvSpPr>
        <p:spPr>
          <a:xfrm>
            <a:off x="250333" y="7571089"/>
            <a:ext cx="6330700" cy="3184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6492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i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l"/>
            <a:endParaRPr lang="en-US" sz="1400" i="0" dirty="0">
              <a:solidFill>
                <a:schemeClr val="bg1"/>
              </a:solidFill>
              <a:latin typeface=" Abdoullah Ashgar EL-kharef" panose="02000000000000000000" pitchFamily="2" charset="-78"/>
              <a:cs typeface=" Abdoullah Ashgar EL-kharef" panose="02000000000000000000" pitchFamily="2" charset="-78"/>
            </a:endParaRPr>
          </a:p>
        </p:txBody>
      </p:sp>
      <p:sp>
        <p:nvSpPr>
          <p:cNvPr id="3" name="Google Shape;1329;p69">
            <a:extLst>
              <a:ext uri="{FF2B5EF4-FFF2-40B4-BE49-F238E27FC236}">
                <a16:creationId xmlns:a16="http://schemas.microsoft.com/office/drawing/2014/main" id="{3458CA33-9744-54DC-73B8-9069C0886B4E}"/>
              </a:ext>
            </a:extLst>
          </p:cNvPr>
          <p:cNvSpPr txBox="1">
            <a:spLocks/>
          </p:cNvSpPr>
          <p:nvPr/>
        </p:nvSpPr>
        <p:spPr>
          <a:xfrm>
            <a:off x="364661" y="2339144"/>
            <a:ext cx="11402494" cy="24779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6492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i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l"/>
            <a:r>
              <a:rPr lang="en-US" sz="6600" i="0" dirty="0">
                <a:solidFill>
                  <a:srgbClr val="FFFF00"/>
                </a:solidFill>
                <a:latin typeface=" Abdoullah Ashgar EL-kharef" panose="02000000000000000000" pitchFamily="2" charset="-78"/>
                <a:cs typeface=" Abdoullah Ashgar EL-kharef" panose="02000000000000000000" pitchFamily="2" charset="-78"/>
              </a:rPr>
              <a:t>USER INTERFACE</a:t>
            </a:r>
            <a:endParaRPr lang="en-US" sz="6000" i="0" dirty="0">
              <a:solidFill>
                <a:srgbClr val="FFFF00"/>
              </a:solidFill>
              <a:latin typeface=" Abdoullah Ashgar EL-kharef" panose="02000000000000000000" pitchFamily="2" charset="-78"/>
              <a:cs typeface=" Abdoullah Ashgar EL-kharef" panose="020000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AE22E1-B3E9-ABC7-65FB-42279C8BC8E4}"/>
              </a:ext>
            </a:extLst>
          </p:cNvPr>
          <p:cNvSpPr txBox="1"/>
          <p:nvPr/>
        </p:nvSpPr>
        <p:spPr>
          <a:xfrm>
            <a:off x="-15641126" y="3343277"/>
            <a:ext cx="223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849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033B0-B8A1-FD10-1928-8710D15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00708808-EDC4-5F5A-E462-D6B9FEA8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9535" y="0"/>
            <a:ext cx="25946100" cy="6858000"/>
          </a:xfrm>
          <a:prstGeom prst="rect">
            <a:avLst/>
          </a:prstGeom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3790F93B-1799-5B34-9DCB-74AE0A6DA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" y="3960747"/>
            <a:ext cx="12612336" cy="9777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6505F8-8814-2AA9-5B76-8BE52628B5EB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Dean of Faculty of Dentistry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Pharos University in Alexandria</a:t>
            </a:r>
            <a:endParaRPr lang="en-US" sz="200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6DB3CE-E504-7767-D195-4420B07798CB}"/>
              </a:ext>
            </a:extLst>
          </p:cNvPr>
          <p:cNvSpPr txBox="1">
            <a:spLocks/>
          </p:cNvSpPr>
          <p:nvPr/>
        </p:nvSpPr>
        <p:spPr>
          <a:xfrm rot="16200000">
            <a:off x="12802829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384D69"/>
              </a:solidFill>
              <a:latin typeface="Bebas" pitchFamily="2" charset="0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65FD9379-4B8A-BB5C-F46C-7C895CA4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98" y="7151509"/>
            <a:ext cx="13492013" cy="841679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88CF5CE-4631-FDEB-932B-15F33029C2F5}"/>
              </a:ext>
            </a:extLst>
          </p:cNvPr>
          <p:cNvSpPr/>
          <p:nvPr/>
        </p:nvSpPr>
        <p:spPr>
          <a:xfrm>
            <a:off x="-14027895" y="1764134"/>
            <a:ext cx="101800" cy="241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am R,Aust. Dent. J., 2016">
            <a:extLst>
              <a:ext uri="{FF2B5EF4-FFF2-40B4-BE49-F238E27FC236}">
                <a16:creationId xmlns:a16="http://schemas.microsoft.com/office/drawing/2014/main" id="{814568D8-1EF1-12D2-B4FD-A1F66D2CC552}"/>
              </a:ext>
            </a:extLst>
          </p:cNvPr>
          <p:cNvSpPr txBox="1"/>
          <p:nvPr/>
        </p:nvSpPr>
        <p:spPr>
          <a:xfrm>
            <a:off x="201633" y="6449889"/>
            <a:ext cx="3766527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BE1B1-DDD1-56DB-200B-43837F3252E0}"/>
              </a:ext>
            </a:extLst>
          </p:cNvPr>
          <p:cNvSpPr txBox="1"/>
          <p:nvPr/>
        </p:nvSpPr>
        <p:spPr>
          <a:xfrm>
            <a:off x="640079" y="731035"/>
            <a:ext cx="6944916" cy="5603128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049A3-F63E-B5AE-F596-960CBC5DCD38}"/>
              </a:ext>
            </a:extLst>
          </p:cNvPr>
          <p:cNvSpPr txBox="1"/>
          <p:nvPr/>
        </p:nvSpPr>
        <p:spPr>
          <a:xfrm>
            <a:off x="-1968501" y="-35798"/>
            <a:ext cx="9420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USER INTERFACE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34" name="Picture 3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B0D254B-E28F-C080-381C-EB98253AB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1" y="963839"/>
            <a:ext cx="6292535" cy="51441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C37A661-5C4E-5137-34DB-B627AEC2FC86}"/>
              </a:ext>
            </a:extLst>
          </p:cNvPr>
          <p:cNvGrpSpPr/>
          <p:nvPr/>
        </p:nvGrpSpPr>
        <p:grpSpPr>
          <a:xfrm>
            <a:off x="103843" y="25758"/>
            <a:ext cx="886089" cy="707886"/>
            <a:chOff x="189899" y="100588"/>
            <a:chExt cx="886089" cy="707886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65E3AAC9-9782-5E29-A9AC-C0CE66A7191A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18B92D59-D061-7DE4-D150-F98FC0AAD8D8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125E27-E6E6-D63A-3B32-550AE69E6CBD}"/>
                </a:ext>
              </a:extLst>
            </p:cNvPr>
            <p:cNvSpPr txBox="1"/>
            <p:nvPr/>
          </p:nvSpPr>
          <p:spPr>
            <a:xfrm>
              <a:off x="189899" y="100588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II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pic>
        <p:nvPicPr>
          <p:cNvPr id="3" name="Picture 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69A9C38-85BD-D8DC-ABF6-EB2AF54E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58" y="214136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0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DE56A50C-94DC-C118-A50C-A66AF8647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0670" y="0"/>
            <a:ext cx="25946100" cy="6858000"/>
          </a:xfrm>
          <a:prstGeom prst="rect">
            <a:avLst/>
          </a:prstGeom>
        </p:spPr>
      </p:pic>
      <p:pic>
        <p:nvPicPr>
          <p:cNvPr id="68" name="Picture 67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B2720B28-200E-D8D4-769F-117A27F81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628" y="4481310"/>
            <a:ext cx="12612336" cy="9777166"/>
          </a:xfrm>
          <a:prstGeom prst="rect">
            <a:avLst/>
          </a:prstGeom>
        </p:spPr>
      </p:pic>
      <p:pic>
        <p:nvPicPr>
          <p:cNvPr id="69" name="Picture 68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3C7A251C-5346-9E26-CD71-1DEE8B9BA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548" y="-1768870"/>
            <a:ext cx="18388923" cy="11471661"/>
          </a:xfrm>
          <a:prstGeom prst="rect">
            <a:avLst/>
          </a:prstGeom>
        </p:spPr>
      </p:pic>
      <p:pic>
        <p:nvPicPr>
          <p:cNvPr id="67" name="Picture 66" descr="A black and white image of a spiral&#10;&#10;AI-generated content may be incorrect.">
            <a:extLst>
              <a:ext uri="{FF2B5EF4-FFF2-40B4-BE49-F238E27FC236}">
                <a16:creationId xmlns:a16="http://schemas.microsoft.com/office/drawing/2014/main" id="{7C6E93FA-BA64-56B7-42F0-24B11D5FE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6447" y="-3622753"/>
            <a:ext cx="15843491" cy="123162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EE8519-D54E-C0BD-4BCE-6271C45DCB77}"/>
              </a:ext>
            </a:extLst>
          </p:cNvPr>
          <p:cNvSpPr/>
          <p:nvPr/>
        </p:nvSpPr>
        <p:spPr>
          <a:xfrm>
            <a:off x="2449171" y="3818060"/>
            <a:ext cx="2477263" cy="282438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384D69"/>
                </a:solidFill>
                <a:latin typeface="Bebas" pitchFamily="2" charset="0"/>
                <a:cs typeface="Arial" panose="020B0604020202020204" pitchFamily="34" charset="0"/>
              </a:rPr>
              <a:t>Omar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384D69"/>
                </a:solidFill>
                <a:latin typeface="Bebas" pitchFamily="2" charset="0"/>
                <a:cs typeface="Arial" panose="020B0604020202020204" pitchFamily="34" charset="0"/>
              </a:rPr>
              <a:t>gamal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E19317-0841-50C5-9AC7-4A7B296F7461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8A3EF-4BCF-145D-AADA-7D33E33F8C25}"/>
              </a:ext>
            </a:extLst>
          </p:cNvPr>
          <p:cNvSpPr/>
          <p:nvPr/>
        </p:nvSpPr>
        <p:spPr>
          <a:xfrm>
            <a:off x="4962760" y="3818060"/>
            <a:ext cx="2477263" cy="282438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84D69"/>
                </a:solidFill>
                <a:effectLst/>
                <a:uLnTx/>
                <a:uFillTx/>
                <a:latin typeface="Bebas" pitchFamily="2" charset="0"/>
                <a:ea typeface="+mn-ea"/>
                <a:cs typeface="Arial" panose="020B0604020202020204" pitchFamily="34" charset="0"/>
              </a:rPr>
              <a:t>Farah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84D69"/>
                </a:solidFill>
                <a:effectLst/>
                <a:uLnTx/>
                <a:uFillTx/>
                <a:latin typeface="Bebas" pitchFamily="2" charset="0"/>
                <a:ea typeface="+mn-ea"/>
                <a:cs typeface="Arial" panose="020B0604020202020204" pitchFamily="34" charset="0"/>
              </a:rPr>
              <a:t>tamer</a:t>
            </a:r>
            <a:endParaRPr kumimoji="0" lang="ar-EG" sz="3200" b="0" i="0" u="none" strike="noStrike" kern="1200" cap="none" spc="0" normalizeH="0" baseline="0" noProof="0" dirty="0">
              <a:ln>
                <a:noFill/>
              </a:ln>
              <a:solidFill>
                <a:srgbClr val="384D69"/>
              </a:solidFill>
              <a:effectLst/>
              <a:uLnTx/>
              <a:uFillTx/>
              <a:latin typeface="Beba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667967-1CA2-A6E5-6B57-53B6ED1C529B}"/>
              </a:ext>
            </a:extLst>
          </p:cNvPr>
          <p:cNvSpPr/>
          <p:nvPr/>
        </p:nvSpPr>
        <p:spPr>
          <a:xfrm>
            <a:off x="7480371" y="3818062"/>
            <a:ext cx="2324408" cy="282437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384D69"/>
                </a:solidFill>
                <a:latin typeface="Bebas" pitchFamily="2" charset="0"/>
                <a:cs typeface="Arial" panose="020B0604020202020204" pitchFamily="34" charset="0"/>
              </a:rPr>
              <a:t>Mariam </a:t>
            </a:r>
            <a:r>
              <a:rPr lang="en-US" sz="3200" dirty="0" err="1">
                <a:solidFill>
                  <a:srgbClr val="384D69"/>
                </a:solidFill>
                <a:latin typeface="Bebas" pitchFamily="2" charset="0"/>
                <a:cs typeface="Arial" panose="020B0604020202020204" pitchFamily="34" charset="0"/>
              </a:rPr>
              <a:t>omran</a:t>
            </a:r>
            <a:endParaRPr kumimoji="0" lang="ar-EG" sz="3200" b="0" i="0" u="none" strike="noStrike" kern="1200" cap="none" spc="0" normalizeH="0" baseline="0" noProof="0" dirty="0">
              <a:ln>
                <a:noFill/>
              </a:ln>
              <a:solidFill>
                <a:srgbClr val="384D69"/>
              </a:solidFill>
              <a:effectLst/>
              <a:uLnTx/>
              <a:uFillTx/>
              <a:latin typeface="Beba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03A4A6-7CEF-E37A-C30C-14BFDD20C15F}"/>
              </a:ext>
            </a:extLst>
          </p:cNvPr>
          <p:cNvSpPr/>
          <p:nvPr/>
        </p:nvSpPr>
        <p:spPr>
          <a:xfrm>
            <a:off x="9856497" y="3818061"/>
            <a:ext cx="2324408" cy="282437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84D69"/>
                </a:solidFill>
                <a:effectLst/>
                <a:uLnTx/>
                <a:uFillTx/>
                <a:latin typeface="Bebas" pitchFamily="2" charset="0"/>
                <a:ea typeface="+mn-ea"/>
                <a:cs typeface="Arial" panose="020B0604020202020204" pitchFamily="34" charset="0"/>
              </a:rPr>
              <a:t>Madline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>
                <a:solidFill>
                  <a:srgbClr val="384D69"/>
                </a:solidFill>
                <a:latin typeface="Bebas" pitchFamily="2" charset="0"/>
                <a:cs typeface="Arial" panose="020B0604020202020204" pitchFamily="34" charset="0"/>
              </a:rPr>
              <a:t>raafat</a:t>
            </a:r>
            <a:endParaRPr kumimoji="0" lang="ar-EG" sz="3200" b="0" i="0" u="none" strike="noStrike" kern="1200" cap="none" spc="0" normalizeH="0" baseline="0" noProof="0" dirty="0">
              <a:ln>
                <a:noFill/>
              </a:ln>
              <a:solidFill>
                <a:srgbClr val="384D69"/>
              </a:solidFill>
              <a:effectLst/>
              <a:uLnTx/>
              <a:uFillTx/>
              <a:latin typeface="Bebas" pitchFamily="2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0F95E6-56E0-524D-459B-9811542B355E}"/>
              </a:ext>
            </a:extLst>
          </p:cNvPr>
          <p:cNvGrpSpPr/>
          <p:nvPr/>
        </p:nvGrpSpPr>
        <p:grpSpPr>
          <a:xfrm>
            <a:off x="-1" y="215559"/>
            <a:ext cx="12192001" cy="1015663"/>
            <a:chOff x="-1" y="215559"/>
            <a:chExt cx="12192001" cy="10156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6520682-2829-6C88-EFDD-74F456D012D7}"/>
                </a:ext>
              </a:extLst>
            </p:cNvPr>
            <p:cNvSpPr txBox="1"/>
            <p:nvPr/>
          </p:nvSpPr>
          <p:spPr>
            <a:xfrm>
              <a:off x="1173298" y="215559"/>
              <a:ext cx="984540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Bebas" pitchFamily="2" charset="0"/>
                </a:rPr>
                <a:t>Presented   to    you    by:</a:t>
              </a:r>
              <a:endParaRPr lang="en-US" sz="36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35585F-4F4F-467E-E112-CCF5ECA4FE3C}"/>
                </a:ext>
              </a:extLst>
            </p:cNvPr>
            <p:cNvSpPr/>
            <p:nvPr/>
          </p:nvSpPr>
          <p:spPr>
            <a:xfrm>
              <a:off x="-1" y="410123"/>
              <a:ext cx="1413911" cy="742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DB4923-926F-5882-330E-1EAFFFF87DF8}"/>
                </a:ext>
              </a:extLst>
            </p:cNvPr>
            <p:cNvSpPr/>
            <p:nvPr/>
          </p:nvSpPr>
          <p:spPr>
            <a:xfrm>
              <a:off x="10778089" y="410123"/>
              <a:ext cx="1413911" cy="742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D6C0262-DC9D-A019-25D5-F7CCCBAE3D21}"/>
              </a:ext>
            </a:extLst>
          </p:cNvPr>
          <p:cNvSpPr txBox="1"/>
          <p:nvPr/>
        </p:nvSpPr>
        <p:spPr>
          <a:xfrm>
            <a:off x="-19221353" y="49256"/>
            <a:ext cx="984540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>
                <a:latin typeface="Bebas" pitchFamily="2" charset="0"/>
              </a:rPr>
              <a:t>CONTENT</a:t>
            </a:r>
            <a:endParaRPr lang="en-US" sz="6600">
              <a:latin typeface="Bebas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6C8342-40C6-CE84-5F15-1C9851F5CC15}"/>
              </a:ext>
            </a:extLst>
          </p:cNvPr>
          <p:cNvSpPr txBox="1"/>
          <p:nvPr/>
        </p:nvSpPr>
        <p:spPr>
          <a:xfrm>
            <a:off x="-10959649" y="3430651"/>
            <a:ext cx="14625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800" dirty="0">
              <a:gradFill>
                <a:gsLst>
                  <a:gs pos="26000">
                    <a:srgbClr val="384D69"/>
                  </a:gs>
                  <a:gs pos="100000">
                    <a:srgbClr val="4A668C"/>
                  </a:gs>
                </a:gsLst>
                <a:lin ang="15000000" scaled="0"/>
              </a:gradFill>
              <a:latin typeface="Beba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38ACE5-C647-8D62-F473-F573EA33FFBC}"/>
              </a:ext>
            </a:extLst>
          </p:cNvPr>
          <p:cNvSpPr txBox="1"/>
          <p:nvPr/>
        </p:nvSpPr>
        <p:spPr>
          <a:xfrm>
            <a:off x="-7949267" y="3430651"/>
            <a:ext cx="14625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800" dirty="0">
              <a:gradFill>
                <a:gsLst>
                  <a:gs pos="26000">
                    <a:srgbClr val="384D69"/>
                  </a:gs>
                  <a:gs pos="100000">
                    <a:srgbClr val="4A668C"/>
                  </a:gs>
                </a:gsLst>
                <a:lin ang="15000000" scaled="0"/>
              </a:gra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E86C4-9F69-6DF0-5A44-A29FF2727800}"/>
              </a:ext>
            </a:extLst>
          </p:cNvPr>
          <p:cNvSpPr txBox="1"/>
          <p:nvPr/>
        </p:nvSpPr>
        <p:spPr>
          <a:xfrm>
            <a:off x="-4664343" y="3430651"/>
            <a:ext cx="14625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800" dirty="0">
              <a:gradFill>
                <a:gsLst>
                  <a:gs pos="26000">
                    <a:srgbClr val="384D69"/>
                  </a:gs>
                  <a:gs pos="100000">
                    <a:srgbClr val="4A668C"/>
                  </a:gs>
                </a:gsLst>
                <a:lin ang="15000000" scaled="0"/>
              </a:gradFill>
              <a:latin typeface="Bebas" pitchFamily="2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CD106792-7B79-88F5-DF45-95D5C17D8743}"/>
              </a:ext>
            </a:extLst>
          </p:cNvPr>
          <p:cNvSpPr txBox="1">
            <a:spLocks/>
          </p:cNvSpPr>
          <p:nvPr/>
        </p:nvSpPr>
        <p:spPr>
          <a:xfrm rot="16200000">
            <a:off x="-13469315" y="3854178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5AF4A20A-FED2-E36A-7B68-4B6D7C5E6E0A}"/>
              </a:ext>
            </a:extLst>
          </p:cNvPr>
          <p:cNvSpPr txBox="1">
            <a:spLocks/>
          </p:cNvSpPr>
          <p:nvPr/>
        </p:nvSpPr>
        <p:spPr>
          <a:xfrm rot="16200000">
            <a:off x="-10271423" y="3854178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3B21E94-F714-72B5-A078-90F69D451495}"/>
              </a:ext>
            </a:extLst>
          </p:cNvPr>
          <p:cNvSpPr txBox="1">
            <a:spLocks/>
          </p:cNvSpPr>
          <p:nvPr/>
        </p:nvSpPr>
        <p:spPr>
          <a:xfrm rot="16200000">
            <a:off x="-7253473" y="3854178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671C107-572C-DC0A-60AF-D7E5BB2B50B0}"/>
              </a:ext>
            </a:extLst>
          </p:cNvPr>
          <p:cNvSpPr txBox="1">
            <a:spLocks/>
          </p:cNvSpPr>
          <p:nvPr/>
        </p:nvSpPr>
        <p:spPr>
          <a:xfrm rot="16200000">
            <a:off x="-3979464" y="3854178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3FA154-0B9F-1F99-D9FB-083897B8C8A1}"/>
              </a:ext>
            </a:extLst>
          </p:cNvPr>
          <p:cNvSpPr txBox="1"/>
          <p:nvPr/>
        </p:nvSpPr>
        <p:spPr>
          <a:xfrm>
            <a:off x="-12196074" y="1627703"/>
            <a:ext cx="6109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FA8424-9C26-991C-6C1B-66F362DB2C51}"/>
              </a:ext>
            </a:extLst>
          </p:cNvPr>
          <p:cNvSpPr/>
          <p:nvPr/>
        </p:nvSpPr>
        <p:spPr>
          <a:xfrm>
            <a:off x="-5157251" y="2171701"/>
            <a:ext cx="4509220" cy="24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49D37A-5CF4-7F96-3D93-7E3C52D2D9DA}"/>
              </a:ext>
            </a:extLst>
          </p:cNvPr>
          <p:cNvSpPr txBox="1">
            <a:spLocks/>
          </p:cNvSpPr>
          <p:nvPr/>
        </p:nvSpPr>
        <p:spPr>
          <a:xfrm>
            <a:off x="-1158412" y="4192183"/>
            <a:ext cx="2290272" cy="5355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13650F-98A3-8B94-5073-FF19F9CCEA7A}"/>
              </a:ext>
            </a:extLst>
          </p:cNvPr>
          <p:cNvSpPr txBox="1">
            <a:spLocks/>
          </p:cNvSpPr>
          <p:nvPr/>
        </p:nvSpPr>
        <p:spPr>
          <a:xfrm>
            <a:off x="1879717" y="4213544"/>
            <a:ext cx="2290272" cy="5355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721833-7C68-351D-299C-1D66278951D0}"/>
              </a:ext>
            </a:extLst>
          </p:cNvPr>
          <p:cNvSpPr txBox="1">
            <a:spLocks/>
          </p:cNvSpPr>
          <p:nvPr/>
        </p:nvSpPr>
        <p:spPr>
          <a:xfrm>
            <a:off x="4870953" y="4211915"/>
            <a:ext cx="2290272" cy="5355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65A515-8CFA-7C79-DB74-34F0333EE8A7}"/>
              </a:ext>
            </a:extLst>
          </p:cNvPr>
          <p:cNvSpPr txBox="1">
            <a:spLocks/>
          </p:cNvSpPr>
          <p:nvPr/>
        </p:nvSpPr>
        <p:spPr>
          <a:xfrm>
            <a:off x="9581592" y="4283970"/>
            <a:ext cx="2290272" cy="5355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ar-EG" sz="32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6E98F1-B0B7-7025-DC48-517D0B1B656C}"/>
              </a:ext>
            </a:extLst>
          </p:cNvPr>
          <p:cNvSpPr/>
          <p:nvPr/>
        </p:nvSpPr>
        <p:spPr>
          <a:xfrm>
            <a:off x="-59879" y="3818060"/>
            <a:ext cx="2477263" cy="282438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384D69"/>
                </a:solidFill>
                <a:latin typeface="Bebas" pitchFamily="2" charset="0"/>
                <a:cs typeface="Arial" panose="020B0604020202020204" pitchFamily="34" charset="0"/>
              </a:rPr>
              <a:t>Ahmed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>
                <a:solidFill>
                  <a:srgbClr val="384D69"/>
                </a:solidFill>
                <a:latin typeface="Bebas" pitchFamily="2" charset="0"/>
                <a:cs typeface="Arial" panose="020B0604020202020204" pitchFamily="34" charset="0"/>
              </a:rPr>
              <a:t>ehab</a:t>
            </a:r>
            <a:endParaRPr lang="en-US" sz="3200" dirty="0">
              <a:solidFill>
                <a:srgbClr val="384D69"/>
              </a:solidFill>
              <a:latin typeface="Bebas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52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D837A-CD89-8697-79EA-69A46F6C3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D8B41B7B-2431-7D1B-AE04-8AF3E536F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0990" y="-10160"/>
            <a:ext cx="259461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F9B89-AC18-546B-B0E6-77201993F449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2BBD6268-3F76-B761-C0C3-A869288301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98" y="7151509"/>
            <a:ext cx="13492013" cy="841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1D681-BEBB-93C2-3F7B-8F33FFBDF66C}"/>
              </a:ext>
            </a:extLst>
          </p:cNvPr>
          <p:cNvSpPr txBox="1"/>
          <p:nvPr/>
        </p:nvSpPr>
        <p:spPr>
          <a:xfrm>
            <a:off x="832705" y="625"/>
            <a:ext cx="390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User interface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E38526-BE90-8B12-57F2-6AF320E35DF2}"/>
              </a:ext>
            </a:extLst>
          </p:cNvPr>
          <p:cNvSpPr/>
          <p:nvPr/>
        </p:nvSpPr>
        <p:spPr>
          <a:xfrm>
            <a:off x="-14027895" y="1764134"/>
            <a:ext cx="101800" cy="241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am R,Aust. Dent. J., 2016">
            <a:extLst>
              <a:ext uri="{FF2B5EF4-FFF2-40B4-BE49-F238E27FC236}">
                <a16:creationId xmlns:a16="http://schemas.microsoft.com/office/drawing/2014/main" id="{28267946-3226-7AA1-7842-E212AE27CFC0}"/>
              </a:ext>
            </a:extLst>
          </p:cNvPr>
          <p:cNvSpPr txBox="1"/>
          <p:nvPr/>
        </p:nvSpPr>
        <p:spPr>
          <a:xfrm>
            <a:off x="201633" y="6392153"/>
            <a:ext cx="9263154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AD31A-BCD0-35A7-0FCC-08DE0B395AE1}"/>
              </a:ext>
            </a:extLst>
          </p:cNvPr>
          <p:cNvSpPr txBox="1"/>
          <p:nvPr/>
        </p:nvSpPr>
        <p:spPr>
          <a:xfrm>
            <a:off x="103456" y="903964"/>
            <a:ext cx="8934110" cy="4033142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27ECF41-19F2-3D1C-7811-45A3BA0E3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0" y="1141994"/>
            <a:ext cx="8500072" cy="35859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B7D381-338C-247A-76FE-2CE6BD719368}"/>
              </a:ext>
            </a:extLst>
          </p:cNvPr>
          <p:cNvGrpSpPr/>
          <p:nvPr/>
        </p:nvGrpSpPr>
        <p:grpSpPr>
          <a:xfrm>
            <a:off x="103843" y="25758"/>
            <a:ext cx="886089" cy="707886"/>
            <a:chOff x="189899" y="100588"/>
            <a:chExt cx="886089" cy="707886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43F25A3C-DCFC-9E37-A69D-3B5F3E397EB6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A26B3F56-7452-2410-2AE6-1C9DED14EEB3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CCD849-176C-BBE1-9D8D-377EF16E4A90}"/>
                </a:ext>
              </a:extLst>
            </p:cNvPr>
            <p:cNvSpPr txBox="1"/>
            <p:nvPr/>
          </p:nvSpPr>
          <p:spPr>
            <a:xfrm>
              <a:off x="189899" y="100588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II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pic>
        <p:nvPicPr>
          <p:cNvPr id="3" name="Picture 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C1D06BCB-8A82-8094-C2FA-2A8BBDA4F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87C08-DF0F-70B1-B470-15A6EBA0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rganic Artificial Intelligence design for milkinside by Gleb Kuznetsov ✈  for Milkinside on Dribbble">
            <a:extLst>
              <a:ext uri="{FF2B5EF4-FFF2-40B4-BE49-F238E27FC236}">
                <a16:creationId xmlns:a16="http://schemas.microsoft.com/office/drawing/2014/main" id="{5B8FBF5A-A447-CA99-04A9-A1638388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84" y="-91148"/>
            <a:ext cx="9387062" cy="704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7A952CE0-04E2-C702-4C0D-783F853A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22267" y="55274"/>
            <a:ext cx="259461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943D1-5B81-E138-D74D-D7E3462B95A1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EFB319E3-1CC3-E0D7-59B7-EEB78B0378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16" b="14474"/>
          <a:stretch/>
        </p:blipFill>
        <p:spPr>
          <a:xfrm>
            <a:off x="13912169" y="4690884"/>
            <a:ext cx="7243023" cy="7198513"/>
          </a:xfrm>
          <a:prstGeom prst="rect">
            <a:avLst/>
          </a:prstGeom>
        </p:spPr>
      </p:pic>
      <p:pic>
        <p:nvPicPr>
          <p:cNvPr id="7" name="Picture 6" descr="A black and white image of a spiral&#10;&#10;AI-generated content may be incorrect.">
            <a:extLst>
              <a:ext uri="{FF2B5EF4-FFF2-40B4-BE49-F238E27FC236}">
                <a16:creationId xmlns:a16="http://schemas.microsoft.com/office/drawing/2014/main" id="{F44FE9F2-FF73-4D99-C81E-1851A373FA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3" t="23859" r="-200" b="6040"/>
          <a:stretch/>
        </p:blipFill>
        <p:spPr>
          <a:xfrm>
            <a:off x="9136038" y="-453350"/>
            <a:ext cx="12632956" cy="92485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B123C8-5DD8-6132-FEE6-C7AF86985D42}"/>
              </a:ext>
            </a:extLst>
          </p:cNvPr>
          <p:cNvSpPr txBox="1"/>
          <p:nvPr/>
        </p:nvSpPr>
        <p:spPr>
          <a:xfrm>
            <a:off x="18039660" y="3490555"/>
            <a:ext cx="11779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4400" dirty="0">
              <a:solidFill>
                <a:srgbClr val="FFFF00"/>
              </a:solidFill>
              <a:latin typeface="Cobb" pitchFamily="2" charset="0"/>
              <a:cs typeface="Ara Hamah Alislam" panose="00000500000000000000" pitchFamily="2" charset="-7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obot Head 4">
                <a:extLst>
                  <a:ext uri="{FF2B5EF4-FFF2-40B4-BE49-F238E27FC236}">
                    <a16:creationId xmlns:a16="http://schemas.microsoft.com/office/drawing/2014/main" id="{0926026C-0C2B-2FA4-A193-55D6C4268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204517"/>
                  </p:ext>
                </p:extLst>
              </p:nvPr>
            </p:nvGraphicFramePr>
            <p:xfrm>
              <a:off x="1063252" y="645443"/>
              <a:ext cx="3467063" cy="523869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67063" cy="5238695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-2718026" ay="2442527" az="-200331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257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obot Head 4">
                <a:extLst>
                  <a:ext uri="{FF2B5EF4-FFF2-40B4-BE49-F238E27FC236}">
                    <a16:creationId xmlns:a16="http://schemas.microsoft.com/office/drawing/2014/main" id="{0926026C-0C2B-2FA4-A193-55D6C4268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3252" y="645443"/>
                <a:ext cx="3467063" cy="523869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B360E6-BA3B-68AB-CE09-400374DD4614}"/>
              </a:ext>
            </a:extLst>
          </p:cNvPr>
          <p:cNvSpPr txBox="1"/>
          <p:nvPr/>
        </p:nvSpPr>
        <p:spPr>
          <a:xfrm>
            <a:off x="2630924" y="1944281"/>
            <a:ext cx="7010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data</a:t>
            </a:r>
          </a:p>
          <a:p>
            <a:pPr algn="ctr"/>
            <a:r>
              <a:rPr lang="en-US" sz="8800" dirty="0">
                <a:solidFill>
                  <a:srgbClr val="FFFF00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management</a:t>
            </a:r>
            <a:endParaRPr lang="en-US" sz="7200" dirty="0">
              <a:solidFill>
                <a:srgbClr val="FFFF00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2262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9072E-8C3E-5804-6C45-6CC842A6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F798185F-B450-F3E2-85A6-B1876B566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162" y="0"/>
            <a:ext cx="259461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8FB2F3-1EF4-E66C-3EED-E5C210AA2B65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FCA2A050-4D90-9932-EBDD-6F943FB67B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98" y="7151509"/>
            <a:ext cx="13492013" cy="841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A5684-A12C-322D-28AD-0EF766F4F7DC}"/>
              </a:ext>
            </a:extLst>
          </p:cNvPr>
          <p:cNvSpPr txBox="1"/>
          <p:nvPr/>
        </p:nvSpPr>
        <p:spPr>
          <a:xfrm>
            <a:off x="1075988" y="20605"/>
            <a:ext cx="390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Data management</a:t>
            </a: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209493-51ED-B331-88F3-90E46B3E1CB0}"/>
              </a:ext>
            </a:extLst>
          </p:cNvPr>
          <p:cNvSpPr/>
          <p:nvPr/>
        </p:nvSpPr>
        <p:spPr>
          <a:xfrm>
            <a:off x="-14027895" y="1764134"/>
            <a:ext cx="101800" cy="241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am R,Aust. Dent. J., 2016">
            <a:extLst>
              <a:ext uri="{FF2B5EF4-FFF2-40B4-BE49-F238E27FC236}">
                <a16:creationId xmlns:a16="http://schemas.microsoft.com/office/drawing/2014/main" id="{6A8836D8-E4E1-E0B3-70F3-28A5B25EA20B}"/>
              </a:ext>
            </a:extLst>
          </p:cNvPr>
          <p:cNvSpPr txBox="1"/>
          <p:nvPr/>
        </p:nvSpPr>
        <p:spPr>
          <a:xfrm>
            <a:off x="201633" y="6392153"/>
            <a:ext cx="9263154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E57609-4E12-7F29-20FF-A190523D7E22}"/>
              </a:ext>
            </a:extLst>
          </p:cNvPr>
          <p:cNvSpPr txBox="1"/>
          <p:nvPr/>
        </p:nvSpPr>
        <p:spPr>
          <a:xfrm>
            <a:off x="393593" y="1684930"/>
            <a:ext cx="67806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77D11-85E0-EBA4-9B7A-B077DAA37BB1}"/>
              </a:ext>
            </a:extLst>
          </p:cNvPr>
          <p:cNvSpPr txBox="1"/>
          <p:nvPr/>
        </p:nvSpPr>
        <p:spPr>
          <a:xfrm>
            <a:off x="1204578" y="770066"/>
            <a:ext cx="5391981" cy="5529133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1A86991-5AC9-0E50-FFA7-74E6FA1F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31" y="963397"/>
            <a:ext cx="4822683" cy="5054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408BE7-0A74-65EC-AF9C-22607F95E100}"/>
              </a:ext>
            </a:extLst>
          </p:cNvPr>
          <p:cNvGrpSpPr/>
          <p:nvPr/>
        </p:nvGrpSpPr>
        <p:grpSpPr>
          <a:xfrm>
            <a:off x="183843" y="62180"/>
            <a:ext cx="886089" cy="707886"/>
            <a:chOff x="189899" y="62181"/>
            <a:chExt cx="886089" cy="707886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9113EEBE-3F63-5F5C-CB60-40D6FC6F11DC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1175456A-58DA-6E18-E7D2-1CE633BF5837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1294B8-0921-50A0-888D-5AA7DA52503D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III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pic>
        <p:nvPicPr>
          <p:cNvPr id="3" name="Picture 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EA5B7D60-8BD9-F31C-BD1A-F42F02D60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7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184A-28E9-0127-D509-F26BE0AE3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BDA97DE1-042A-D5C0-A0DE-311A5EF9C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0670" y="0"/>
            <a:ext cx="259461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94C8D1-0F75-DAA1-55EB-444F5715D0E9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EFE21120-9818-77C8-6AFB-3B26BD1330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98" y="7151509"/>
            <a:ext cx="13492013" cy="841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DA109-8AAC-F383-D14A-AA43E85EF6C3}"/>
              </a:ext>
            </a:extLst>
          </p:cNvPr>
          <p:cNvSpPr txBox="1"/>
          <p:nvPr/>
        </p:nvSpPr>
        <p:spPr>
          <a:xfrm>
            <a:off x="1047496" y="-10541"/>
            <a:ext cx="390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Data management</a:t>
            </a: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5DE309-366E-53FF-3B9C-142A55CCC35F}"/>
              </a:ext>
            </a:extLst>
          </p:cNvPr>
          <p:cNvSpPr/>
          <p:nvPr/>
        </p:nvSpPr>
        <p:spPr>
          <a:xfrm>
            <a:off x="-14027895" y="1764134"/>
            <a:ext cx="101800" cy="241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am R,Aust. Dent. J., 2016">
            <a:extLst>
              <a:ext uri="{FF2B5EF4-FFF2-40B4-BE49-F238E27FC236}">
                <a16:creationId xmlns:a16="http://schemas.microsoft.com/office/drawing/2014/main" id="{D99D7EEC-E136-29E2-BADE-C398D2137026}"/>
              </a:ext>
            </a:extLst>
          </p:cNvPr>
          <p:cNvSpPr txBox="1"/>
          <p:nvPr/>
        </p:nvSpPr>
        <p:spPr>
          <a:xfrm>
            <a:off x="7277877" y="6392153"/>
            <a:ext cx="9263154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BB6605-8B09-B2A7-D822-03FEB8B38267}"/>
              </a:ext>
            </a:extLst>
          </p:cNvPr>
          <p:cNvSpPr txBox="1"/>
          <p:nvPr/>
        </p:nvSpPr>
        <p:spPr>
          <a:xfrm>
            <a:off x="-9129816" y="3382962"/>
            <a:ext cx="89329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24D596-5E2D-6292-D428-A99AF4F678BF}"/>
              </a:ext>
            </a:extLst>
          </p:cNvPr>
          <p:cNvSpPr txBox="1"/>
          <p:nvPr/>
        </p:nvSpPr>
        <p:spPr>
          <a:xfrm>
            <a:off x="976551" y="909062"/>
            <a:ext cx="7367344" cy="3280503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C000C09-8435-16B6-B635-B75F5CFE8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19" y="1118042"/>
            <a:ext cx="6968171" cy="2821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0A6D988-FB2A-9FAB-6D51-FE2B586AD592}"/>
              </a:ext>
            </a:extLst>
          </p:cNvPr>
          <p:cNvGrpSpPr/>
          <p:nvPr/>
        </p:nvGrpSpPr>
        <p:grpSpPr>
          <a:xfrm>
            <a:off x="161407" y="51014"/>
            <a:ext cx="886089" cy="707886"/>
            <a:chOff x="189899" y="62181"/>
            <a:chExt cx="886089" cy="707886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474D75A4-EFE6-7D4A-70F8-CD54B598E97D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CB2A40B0-C4D9-B1BA-B078-EF3E176CD0D3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7A148-B042-BF6B-FE62-085D724C83CF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III</a:t>
              </a:r>
              <a:endParaRPr lang="en-US" sz="20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pic>
        <p:nvPicPr>
          <p:cNvPr id="3" name="Picture 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D747888A-70B2-19E9-4FCC-55010A019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2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EAE45-C3F2-FA71-C723-0D622155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obot Ai GIFs - Find &amp; Share on GIPHY">
            <a:extLst>
              <a:ext uri="{FF2B5EF4-FFF2-40B4-BE49-F238E27FC236}">
                <a16:creationId xmlns:a16="http://schemas.microsoft.com/office/drawing/2014/main" id="{A4A26A80-7446-88D3-5377-EE7A211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60" y="-258961"/>
            <a:ext cx="7209823" cy="720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4E6081FA-CD58-249D-B0DB-5ECD73F769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73140" y="11289"/>
            <a:ext cx="25946100" cy="6858000"/>
          </a:xfrm>
          <a:prstGeom prst="rect">
            <a:avLst/>
          </a:prstGeom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42ABE592-56C1-5B0E-05B2-1CE29ED39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" y="325716"/>
            <a:ext cx="12612336" cy="9777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9EFC8B-4275-3F8F-02F6-9D35A181AFE4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A7179-C8CD-C939-58F2-13B4C7962E91}"/>
              </a:ext>
            </a:extLst>
          </p:cNvPr>
          <p:cNvSpPr txBox="1"/>
          <p:nvPr/>
        </p:nvSpPr>
        <p:spPr>
          <a:xfrm>
            <a:off x="-639020" y="2147464"/>
            <a:ext cx="1177976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pipeline</a:t>
            </a:r>
            <a:endParaRPr lang="en-US" sz="72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3BD30-FC5C-3826-76C3-4F0ED679DD62}"/>
              </a:ext>
            </a:extLst>
          </p:cNvPr>
          <p:cNvSpPr txBox="1"/>
          <p:nvPr/>
        </p:nvSpPr>
        <p:spPr>
          <a:xfrm>
            <a:off x="2462695" y="3490555"/>
            <a:ext cx="11779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FF00"/>
                </a:solidFill>
                <a:latin typeface="Cobb" pitchFamily="2" charset="0"/>
                <a:cs typeface="Ara Hamah Alislam" panose="00000500000000000000" pitchFamily="2" charset="-78"/>
              </a:rPr>
              <a:t>Stay focused ?</a:t>
            </a:r>
            <a:endParaRPr lang="en-US" sz="4400">
              <a:solidFill>
                <a:srgbClr val="FFFF00"/>
              </a:solidFill>
              <a:latin typeface="Cobb" pitchFamily="2" charset="0"/>
              <a:cs typeface="Ara Hamah Alislam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179AC9-CF01-9831-204A-72702A62657C}"/>
              </a:ext>
            </a:extLst>
          </p:cNvPr>
          <p:cNvSpPr txBox="1"/>
          <p:nvPr/>
        </p:nvSpPr>
        <p:spPr>
          <a:xfrm>
            <a:off x="-2703185" y="1615275"/>
            <a:ext cx="1177976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ln>
                  <a:solidFill>
                    <a:schemeClr val="bg1"/>
                  </a:solidFill>
                </a:ln>
                <a:noFill/>
                <a:latin typeface="Ara Hamah Alislam" panose="00000500000000000000" pitchFamily="2" charset="-78"/>
                <a:cs typeface="Ara Hamah Alislam" panose="00000500000000000000" pitchFamily="2" charset="-78"/>
              </a:rPr>
              <a:t>prediction</a:t>
            </a:r>
            <a:endParaRPr lang="en-US" sz="7200" dirty="0">
              <a:ln>
                <a:solidFill>
                  <a:schemeClr val="bg1"/>
                </a:solidFill>
              </a:ln>
              <a:noFill/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9142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AF28F-CD20-30EA-2972-89A12F666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6858BFA6-6040-555A-9BB1-0A27AE80C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0670" y="0"/>
            <a:ext cx="259461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2502C5-9D43-204C-0DB5-1D1DC8937EAB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64E50B6B-4E9B-C5E4-FE0C-EFDFB727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98" y="7151509"/>
            <a:ext cx="13492013" cy="841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F15B7-F5AA-31FB-AFD4-9ED67E9E14B2}"/>
              </a:ext>
            </a:extLst>
          </p:cNvPr>
          <p:cNvSpPr txBox="1"/>
          <p:nvPr/>
        </p:nvSpPr>
        <p:spPr>
          <a:xfrm>
            <a:off x="912030" y="625"/>
            <a:ext cx="441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prediction pipeline</a:t>
            </a: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1164AF-B9FC-25DE-0CB9-BAFA27F89E31}"/>
              </a:ext>
            </a:extLst>
          </p:cNvPr>
          <p:cNvSpPr/>
          <p:nvPr/>
        </p:nvSpPr>
        <p:spPr>
          <a:xfrm>
            <a:off x="-14027895" y="1764134"/>
            <a:ext cx="101800" cy="241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am R,Aust. Dent. J., 2016">
            <a:extLst>
              <a:ext uri="{FF2B5EF4-FFF2-40B4-BE49-F238E27FC236}">
                <a16:creationId xmlns:a16="http://schemas.microsoft.com/office/drawing/2014/main" id="{E403A0A5-841A-6619-5669-28A044B0A91A}"/>
              </a:ext>
            </a:extLst>
          </p:cNvPr>
          <p:cNvSpPr txBox="1"/>
          <p:nvPr/>
        </p:nvSpPr>
        <p:spPr>
          <a:xfrm>
            <a:off x="7277877" y="6392153"/>
            <a:ext cx="9263154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62DBD5-7525-1460-D581-CE054C104FE7}"/>
              </a:ext>
            </a:extLst>
          </p:cNvPr>
          <p:cNvSpPr txBox="1"/>
          <p:nvPr/>
        </p:nvSpPr>
        <p:spPr>
          <a:xfrm>
            <a:off x="90311" y="831623"/>
            <a:ext cx="8112509" cy="5267021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EC6F93F-1052-77D6-2471-CF05B4A62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2" y="1085647"/>
            <a:ext cx="7369179" cy="46867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B420F34-CE1C-77A4-0FFA-754B322957A3}"/>
              </a:ext>
            </a:extLst>
          </p:cNvPr>
          <p:cNvGrpSpPr/>
          <p:nvPr/>
        </p:nvGrpSpPr>
        <p:grpSpPr>
          <a:xfrm>
            <a:off x="189899" y="51470"/>
            <a:ext cx="886089" cy="707886"/>
            <a:chOff x="189899" y="62181"/>
            <a:chExt cx="886089" cy="707886"/>
          </a:xfrm>
        </p:grpSpPr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C6D727CA-7F23-99CB-F160-36588BC87FB4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844E0521-09AB-C8FD-9F1A-92ECD238619A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406E15-7C62-A82D-E685-AA89E49EA24F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pic>
        <p:nvPicPr>
          <p:cNvPr id="3" name="Picture 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6053EDC9-77CF-1B9E-B12E-A64C3B0822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916B-7170-B2C0-4E5A-C8F3E3403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0DC701D8-53B3-AB55-E7A5-EE72D99E3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0670" y="0"/>
            <a:ext cx="259461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D64688-C2F3-E9BB-5E14-156410B2CD5F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8BFAF8-E208-1B6E-A600-412FF473A606}"/>
              </a:ext>
            </a:extLst>
          </p:cNvPr>
          <p:cNvSpPr txBox="1">
            <a:spLocks/>
          </p:cNvSpPr>
          <p:nvPr/>
        </p:nvSpPr>
        <p:spPr>
          <a:xfrm rot="16200000">
            <a:off x="12802829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2CC7637-A37C-D0C6-1E20-D71A3CABB73B}"/>
              </a:ext>
            </a:extLst>
          </p:cNvPr>
          <p:cNvSpPr txBox="1">
            <a:spLocks/>
          </p:cNvSpPr>
          <p:nvPr/>
        </p:nvSpPr>
        <p:spPr>
          <a:xfrm rot="16200000">
            <a:off x="20423007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92C8F2B-F5BE-FA92-E713-DC904FC69D22}"/>
              </a:ext>
            </a:extLst>
          </p:cNvPr>
          <p:cNvSpPr txBox="1">
            <a:spLocks/>
          </p:cNvSpPr>
          <p:nvPr/>
        </p:nvSpPr>
        <p:spPr>
          <a:xfrm rot="16200000">
            <a:off x="23038241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D363F6C-9754-AA1E-A442-7C8796A22FE6}"/>
              </a:ext>
            </a:extLst>
          </p:cNvPr>
          <p:cNvSpPr txBox="1">
            <a:spLocks/>
          </p:cNvSpPr>
          <p:nvPr/>
        </p:nvSpPr>
        <p:spPr>
          <a:xfrm rot="16200000">
            <a:off x="26278297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657BECC-4F9C-6C97-DE15-E6A873EB4257}"/>
              </a:ext>
            </a:extLst>
          </p:cNvPr>
          <p:cNvSpPr txBox="1">
            <a:spLocks/>
          </p:cNvSpPr>
          <p:nvPr/>
        </p:nvSpPr>
        <p:spPr>
          <a:xfrm rot="16200000">
            <a:off x="30067008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384D69"/>
              </a:solidFill>
              <a:latin typeface="Bebas" pitchFamily="2" charset="0"/>
            </a:endParaRPr>
          </a:p>
        </p:txBody>
      </p:sp>
      <p:sp>
        <p:nvSpPr>
          <p:cNvPr id="37" name="Lam R,Aust. Dent. J., 2016">
            <a:extLst>
              <a:ext uri="{FF2B5EF4-FFF2-40B4-BE49-F238E27FC236}">
                <a16:creationId xmlns:a16="http://schemas.microsoft.com/office/drawing/2014/main" id="{C3BEB95A-3627-DD31-D829-A6E4159E6B50}"/>
              </a:ext>
            </a:extLst>
          </p:cNvPr>
          <p:cNvSpPr txBox="1"/>
          <p:nvPr/>
        </p:nvSpPr>
        <p:spPr>
          <a:xfrm>
            <a:off x="792994" y="6392153"/>
            <a:ext cx="9263154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3E537-0F13-4ABB-9A33-656E853F4429}"/>
              </a:ext>
            </a:extLst>
          </p:cNvPr>
          <p:cNvSpPr txBox="1"/>
          <p:nvPr/>
        </p:nvSpPr>
        <p:spPr>
          <a:xfrm>
            <a:off x="301834" y="1193278"/>
            <a:ext cx="8195930" cy="3917245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2E0ECFA-5958-7CE8-386D-A98DEC46B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6" y="1404674"/>
            <a:ext cx="7632574" cy="3532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713B2A-E383-BC3D-5979-C4C718D83987}"/>
              </a:ext>
            </a:extLst>
          </p:cNvPr>
          <p:cNvSpPr txBox="1"/>
          <p:nvPr/>
        </p:nvSpPr>
        <p:spPr>
          <a:xfrm>
            <a:off x="912030" y="625"/>
            <a:ext cx="4419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prediction pipeline</a:t>
            </a: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90437E-D845-C69E-85DD-BD79A3B9C88D}"/>
              </a:ext>
            </a:extLst>
          </p:cNvPr>
          <p:cNvGrpSpPr/>
          <p:nvPr/>
        </p:nvGrpSpPr>
        <p:grpSpPr>
          <a:xfrm>
            <a:off x="166830" y="55973"/>
            <a:ext cx="886089" cy="707886"/>
            <a:chOff x="189899" y="62181"/>
            <a:chExt cx="886089" cy="707886"/>
          </a:xfrm>
        </p:grpSpPr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9A7FE534-9357-6E81-D631-13747E499E8D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0D2AE0B1-2278-E454-33AC-D74AF97623E1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096729-B056-9AEB-6078-F1623F4FEC71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pic>
        <p:nvPicPr>
          <p:cNvPr id="3" name="Picture 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3660850B-E38F-4D03-CD49-6FCE86A99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C3BCE-D8CA-22A1-4567-38C00A4FF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I visualization design">
            <a:extLst>
              <a:ext uri="{FF2B5EF4-FFF2-40B4-BE49-F238E27FC236}">
                <a16:creationId xmlns:a16="http://schemas.microsoft.com/office/drawing/2014/main" id="{DA417399-93D5-5CB4-E31D-91039E629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4" y="-1629432"/>
            <a:ext cx="13653298" cy="102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36522955-9FE3-416C-C05D-CCBA3A8753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r="15710"/>
          <a:stretch/>
        </p:blipFill>
        <p:spPr>
          <a:xfrm>
            <a:off x="-278400" y="-191475"/>
            <a:ext cx="12885226" cy="7283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B5924A-F03B-86D2-34EB-8D33FDA564B5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Dean of Faculty of Dentistry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Pharos University in Alexandria</a:t>
            </a: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87AB7-FF35-2EEE-3F63-165D29A75F89}"/>
              </a:ext>
            </a:extLst>
          </p:cNvPr>
          <p:cNvSpPr txBox="1"/>
          <p:nvPr/>
        </p:nvSpPr>
        <p:spPr>
          <a:xfrm>
            <a:off x="907953" y="2321004"/>
            <a:ext cx="1177976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&amp; closing</a:t>
            </a:r>
            <a:endParaRPr lang="en-US" sz="72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201BC5-09AD-D319-95A7-7BB2DD03EED8}"/>
              </a:ext>
            </a:extLst>
          </p:cNvPr>
          <p:cNvSpPr txBox="1"/>
          <p:nvPr/>
        </p:nvSpPr>
        <p:spPr>
          <a:xfrm>
            <a:off x="-1693521" y="1866314"/>
            <a:ext cx="1177976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ln>
                  <a:solidFill>
                    <a:schemeClr val="bg1"/>
                  </a:solidFill>
                </a:ln>
                <a:noFill/>
                <a:latin typeface="Ara Hamah Alislam" panose="00000500000000000000" pitchFamily="2" charset="-78"/>
                <a:cs typeface="Ara Hamah Alislam" panose="00000500000000000000" pitchFamily="2" charset="-78"/>
              </a:rPr>
              <a:t>Deployment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91F7A1-83F4-8FF0-EB6B-FD666D7F8A1F}"/>
              </a:ext>
            </a:extLst>
          </p:cNvPr>
          <p:cNvGrpSpPr/>
          <p:nvPr/>
        </p:nvGrpSpPr>
        <p:grpSpPr>
          <a:xfrm>
            <a:off x="103843" y="-1049970"/>
            <a:ext cx="886089" cy="707886"/>
            <a:chOff x="189899" y="62181"/>
            <a:chExt cx="886089" cy="707886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FE374B29-9070-D812-E502-ED027114A539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D1D4EF83-1090-9228-8281-91BD667ADFD5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6AC28A-83A0-C8B4-7EA9-8B692BCFC61E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III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566D7D-3F85-2933-B7DB-60794603C30B}"/>
              </a:ext>
            </a:extLst>
          </p:cNvPr>
          <p:cNvSpPr txBox="1"/>
          <p:nvPr/>
        </p:nvSpPr>
        <p:spPr>
          <a:xfrm>
            <a:off x="836586" y="-1807123"/>
            <a:ext cx="5176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MATERIAL AND METHODS</a:t>
            </a:r>
          </a:p>
        </p:txBody>
      </p:sp>
      <p:sp>
        <p:nvSpPr>
          <p:cNvPr id="14" name="Google Shape;1329;p69">
            <a:extLst>
              <a:ext uri="{FF2B5EF4-FFF2-40B4-BE49-F238E27FC236}">
                <a16:creationId xmlns:a16="http://schemas.microsoft.com/office/drawing/2014/main" id="{E85EE7CD-A8C5-321A-15F1-4346EB14D6A4}"/>
              </a:ext>
            </a:extLst>
          </p:cNvPr>
          <p:cNvSpPr txBox="1">
            <a:spLocks/>
          </p:cNvSpPr>
          <p:nvPr/>
        </p:nvSpPr>
        <p:spPr>
          <a:xfrm>
            <a:off x="12732515" y="1778566"/>
            <a:ext cx="10853063" cy="41841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6492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i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l"/>
            <a:endParaRPr lang="en-US" sz="5400" i="0" dirty="0">
              <a:solidFill>
                <a:srgbClr val="FFFF00"/>
              </a:solidFill>
              <a:latin typeface=" Abdoullah Ashgar EL-kharef" panose="02000000000000000000" pitchFamily="2" charset="-78"/>
              <a:cs typeface=" Abdoullah Ashgar EL-kharef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8822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7ED7F-C541-D7EA-A351-941C1FCF7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5731A1D7-274E-B603-47E4-41BE55DC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1" r="15710"/>
          <a:stretch/>
        </p:blipFill>
        <p:spPr>
          <a:xfrm>
            <a:off x="-308390" y="-12649"/>
            <a:ext cx="1250039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518625-2E05-25C4-DC7A-62917EBA706E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FE79C-1CBB-F943-7F32-54ACF47D47FF}"/>
              </a:ext>
            </a:extLst>
          </p:cNvPr>
          <p:cNvSpPr txBox="1"/>
          <p:nvPr/>
        </p:nvSpPr>
        <p:spPr>
          <a:xfrm>
            <a:off x="746649" y="-74205"/>
            <a:ext cx="5176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Deployment &amp; closing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2114D1-E003-F13F-F8D6-53F7E8F2A41D}"/>
              </a:ext>
            </a:extLst>
          </p:cNvPr>
          <p:cNvSpPr txBox="1"/>
          <p:nvPr/>
        </p:nvSpPr>
        <p:spPr>
          <a:xfrm>
            <a:off x="1262744" y="756792"/>
            <a:ext cx="6940076" cy="5818179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3704D7A-38B1-2220-4113-C8E4376D3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50" y="907812"/>
            <a:ext cx="5957070" cy="5534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317583-D70C-5D56-7E18-FE2DB017A9E0}"/>
              </a:ext>
            </a:extLst>
          </p:cNvPr>
          <p:cNvGrpSpPr/>
          <p:nvPr/>
        </p:nvGrpSpPr>
        <p:grpSpPr>
          <a:xfrm>
            <a:off x="103843" y="-12649"/>
            <a:ext cx="886089" cy="707886"/>
            <a:chOff x="189899" y="62181"/>
            <a:chExt cx="886089" cy="707886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FECACAF3-2E0F-44DE-2B27-5281EEF9E735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9E19C46B-80AB-48AE-EFB8-77B81DE93321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ADA6CE-5170-5981-0431-6E000FE1D55E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pic>
        <p:nvPicPr>
          <p:cNvPr id="3" name="Picture 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1ED6B965-A9A0-D6F9-4DE8-84C3D0358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5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D7D8-561C-727A-0325-AA15D295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9BD7BC90-A4CB-B5A3-B2B7-BEA881234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42A3161F-E07F-00F5-DC55-07A0152F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276496"/>
            <a:ext cx="12612336" cy="58320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7CBFA7-C4F6-366F-E7A2-8788B96F9C37}"/>
              </a:ext>
            </a:extLst>
          </p:cNvPr>
          <p:cNvSpPr txBox="1"/>
          <p:nvPr/>
        </p:nvSpPr>
        <p:spPr>
          <a:xfrm>
            <a:off x="836586" y="-48518"/>
            <a:ext cx="5176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Deployment &amp; closing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C82D4-3358-70BD-41B4-DD07469292D2}"/>
              </a:ext>
            </a:extLst>
          </p:cNvPr>
          <p:cNvSpPr txBox="1"/>
          <p:nvPr/>
        </p:nvSpPr>
        <p:spPr>
          <a:xfrm>
            <a:off x="589204" y="1156401"/>
            <a:ext cx="7412468" cy="2468542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C6FDBD4-2EF0-9686-93D3-329051B72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9" y="1694496"/>
            <a:ext cx="7091065" cy="13131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BF2B23-CB8E-D7C4-35B3-A74F8C41B58E}"/>
              </a:ext>
            </a:extLst>
          </p:cNvPr>
          <p:cNvGrpSpPr/>
          <p:nvPr/>
        </p:nvGrpSpPr>
        <p:grpSpPr>
          <a:xfrm>
            <a:off x="140091" y="13037"/>
            <a:ext cx="886089" cy="707886"/>
            <a:chOff x="189899" y="62181"/>
            <a:chExt cx="886089" cy="707886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9492A3B3-239B-DD68-C01C-9872DB612868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B9E9AB3-FF2C-CE69-1BDF-528E5C8D73C9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E39B71-BE75-251E-FF3E-8BE9D2F100D4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pic>
        <p:nvPicPr>
          <p:cNvPr id="3" name="Picture 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4BDBEAA-5B3A-DB51-F544-55B033A5C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9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E6BCA-F9E4-C236-9E70-E32398FD9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628F2C46-C434-D51E-E8BA-CC12B8063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27587" y="61555"/>
            <a:ext cx="259461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61699B-199B-4C9F-84D1-111BA3E3674E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Dean of Faculty of Dentistry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Pharos University in Alexandria</a:t>
            </a:r>
            <a:endParaRPr lang="en-US" sz="200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AD07E-D954-A7E6-777F-4E9FD941EAB8}"/>
              </a:ext>
            </a:extLst>
          </p:cNvPr>
          <p:cNvSpPr txBox="1"/>
          <p:nvPr/>
        </p:nvSpPr>
        <p:spPr>
          <a:xfrm>
            <a:off x="3059499" y="1627703"/>
            <a:ext cx="61096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CONTENT</a:t>
            </a:r>
            <a:endParaRPr lang="en-US" sz="480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ACF300-A202-1DB8-E599-115CE8CEFC15}"/>
              </a:ext>
            </a:extLst>
          </p:cNvPr>
          <p:cNvGrpSpPr/>
          <p:nvPr/>
        </p:nvGrpSpPr>
        <p:grpSpPr>
          <a:xfrm>
            <a:off x="69251" y="7137356"/>
            <a:ext cx="1944113" cy="1958303"/>
            <a:chOff x="69251" y="7137356"/>
            <a:chExt cx="1944113" cy="1958303"/>
          </a:xfrm>
        </p:grpSpPr>
        <p:pic>
          <p:nvPicPr>
            <p:cNvPr id="74" name="Picture 73" descr="A red circle with white border&#10;&#10;AI-generated content may be incorrect.">
              <a:extLst>
                <a:ext uri="{FF2B5EF4-FFF2-40B4-BE49-F238E27FC236}">
                  <a16:creationId xmlns:a16="http://schemas.microsoft.com/office/drawing/2014/main" id="{0168D36D-42D0-4352-1BDB-800B8209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51" y="7137356"/>
              <a:ext cx="1944113" cy="19583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7A8C4FD-56A8-CAE3-0C7B-1F6D10BC5A9D}"/>
                </a:ext>
              </a:extLst>
            </p:cNvPr>
            <p:cNvSpPr txBox="1"/>
            <p:nvPr/>
          </p:nvSpPr>
          <p:spPr>
            <a:xfrm>
              <a:off x="734492" y="7377324"/>
              <a:ext cx="11255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>
                  <a:solidFill>
                    <a:schemeClr val="bg1"/>
                  </a:solidFill>
                  <a:latin typeface="Bebas" pitchFamily="2" charset="0"/>
                </a:rPr>
                <a:t>I</a:t>
              </a:r>
              <a:endParaRPr lang="en-US" sz="3200">
                <a:solidFill>
                  <a:schemeClr val="bg1"/>
                </a:solidFill>
                <a:latin typeface="Bebas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C733E98-96EA-7649-BCE0-A69862281D2F}"/>
              </a:ext>
            </a:extLst>
          </p:cNvPr>
          <p:cNvSpPr txBox="1"/>
          <p:nvPr/>
        </p:nvSpPr>
        <p:spPr>
          <a:xfrm>
            <a:off x="713085" y="2716834"/>
            <a:ext cx="1462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FA6AA-2255-CB2D-7DF7-DF885BA31F21}"/>
              </a:ext>
            </a:extLst>
          </p:cNvPr>
          <p:cNvSpPr txBox="1"/>
          <p:nvPr/>
        </p:nvSpPr>
        <p:spPr>
          <a:xfrm>
            <a:off x="2833221" y="2644170"/>
            <a:ext cx="1462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2FF27-AAE4-4D61-464A-DFD1A4453D84}"/>
              </a:ext>
            </a:extLst>
          </p:cNvPr>
          <p:cNvSpPr txBox="1"/>
          <p:nvPr/>
        </p:nvSpPr>
        <p:spPr>
          <a:xfrm>
            <a:off x="4757192" y="2644170"/>
            <a:ext cx="1462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AC66D-249C-1100-8A69-FBFFDA32166C}"/>
              </a:ext>
            </a:extLst>
          </p:cNvPr>
          <p:cNvSpPr txBox="1"/>
          <p:nvPr/>
        </p:nvSpPr>
        <p:spPr>
          <a:xfrm>
            <a:off x="6586651" y="2644170"/>
            <a:ext cx="1462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A6EED-5AAD-DFEC-3734-85F643485DE8}"/>
              </a:ext>
            </a:extLst>
          </p:cNvPr>
          <p:cNvSpPr txBox="1"/>
          <p:nvPr/>
        </p:nvSpPr>
        <p:spPr>
          <a:xfrm>
            <a:off x="8509811" y="2644170"/>
            <a:ext cx="1462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650D2-D4DB-FB3A-5253-7C214932E340}"/>
              </a:ext>
            </a:extLst>
          </p:cNvPr>
          <p:cNvSpPr txBox="1"/>
          <p:nvPr/>
        </p:nvSpPr>
        <p:spPr>
          <a:xfrm>
            <a:off x="10423135" y="2644170"/>
            <a:ext cx="1462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C6A459-0899-F66B-B0BC-1BBF082EA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813" y="4309072"/>
            <a:ext cx="1506646" cy="23463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2BCD908-8E6C-75AD-545A-4F0E34FDD67E}"/>
              </a:ext>
            </a:extLst>
          </p:cNvPr>
          <p:cNvSpPr txBox="1">
            <a:spLocks/>
          </p:cNvSpPr>
          <p:nvPr/>
        </p:nvSpPr>
        <p:spPr>
          <a:xfrm rot="16200000">
            <a:off x="515487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384D69"/>
                </a:solidFill>
                <a:latin typeface="Bebas" pitchFamily="2" charset="0"/>
              </a:rPr>
              <a:t>Application set up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CE79B4-6EC6-DD37-5FC1-D4DDCBE17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6074" y="4189565"/>
            <a:ext cx="1506646" cy="23463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7693C16-DCBD-C9DC-D1A0-0DFB4C22AFF2}"/>
              </a:ext>
            </a:extLst>
          </p:cNvPr>
          <p:cNvSpPr txBox="1">
            <a:spLocks/>
          </p:cNvSpPr>
          <p:nvPr/>
        </p:nvSpPr>
        <p:spPr>
          <a:xfrm rot="16200000">
            <a:off x="2446604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384D69"/>
                </a:solidFill>
                <a:latin typeface="Bebas" pitchFamily="2" charset="0"/>
              </a:rPr>
              <a:t>User interface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64A215-D8E8-0AE5-6EFB-F7DA84E33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8860" y="4189565"/>
            <a:ext cx="1506646" cy="23463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5F6F809-1101-6E02-1CAA-CD31F1F79A22}"/>
              </a:ext>
            </a:extLst>
          </p:cNvPr>
          <p:cNvSpPr txBox="1">
            <a:spLocks/>
          </p:cNvSpPr>
          <p:nvPr/>
        </p:nvSpPr>
        <p:spPr>
          <a:xfrm rot="16200000">
            <a:off x="4342051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384D69"/>
                </a:solidFill>
                <a:latin typeface="Bebas" pitchFamily="2" charset="0"/>
              </a:rPr>
              <a:t>Data management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5D3A62-07E3-C568-B25C-C9E2CD62F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646" y="4189565"/>
            <a:ext cx="1506646" cy="23463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E05757B0-1AE5-264B-5996-8DDD4BB6ACF5}"/>
              </a:ext>
            </a:extLst>
          </p:cNvPr>
          <p:cNvSpPr txBox="1">
            <a:spLocks/>
          </p:cNvSpPr>
          <p:nvPr/>
        </p:nvSpPr>
        <p:spPr>
          <a:xfrm rot="16200000">
            <a:off x="6244543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384D69"/>
                </a:solidFill>
                <a:latin typeface="Bebas" pitchFamily="2" charset="0"/>
              </a:rPr>
              <a:t>Prediction  pipeline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33F718-D8C8-3F99-B0EE-96B660719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5155" y="4180740"/>
            <a:ext cx="1506646" cy="23463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7F2706D1-B4D5-1FE1-3648-C12CB7BEBBB8}"/>
              </a:ext>
            </a:extLst>
          </p:cNvPr>
          <p:cNvSpPr txBox="1">
            <a:spLocks/>
          </p:cNvSpPr>
          <p:nvPr/>
        </p:nvSpPr>
        <p:spPr>
          <a:xfrm rot="16200000">
            <a:off x="8175271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 err="1">
                <a:solidFill>
                  <a:srgbClr val="384D69"/>
                </a:solidFill>
                <a:latin typeface="Bebas" pitchFamily="2" charset="0"/>
              </a:rPr>
              <a:t>Deployement</a:t>
            </a:r>
            <a:r>
              <a:rPr lang="en-US" sz="2300" dirty="0">
                <a:solidFill>
                  <a:srgbClr val="384D69"/>
                </a:solidFill>
                <a:latin typeface="Bebas" pitchFamily="2" charset="0"/>
              </a:rPr>
              <a:t> &amp;  closing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2DEFF5-F94A-6097-BE7E-6A5631CE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216" y="4180740"/>
            <a:ext cx="1506646" cy="23463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9503790A-8EF7-F1DF-9344-0CFA54EC56FD}"/>
              </a:ext>
            </a:extLst>
          </p:cNvPr>
          <p:cNvSpPr txBox="1">
            <a:spLocks/>
          </p:cNvSpPr>
          <p:nvPr/>
        </p:nvSpPr>
        <p:spPr>
          <a:xfrm rot="16200000">
            <a:off x="10077680" y="4864715"/>
            <a:ext cx="2290272" cy="1064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384D69"/>
                </a:solidFill>
                <a:latin typeface="Bebas" pitchFamily="2" charset="0"/>
              </a:rPr>
              <a:t>Results of</a:t>
            </a:r>
          </a:p>
          <a:p>
            <a:r>
              <a:rPr lang="en-US" sz="2000" dirty="0">
                <a:solidFill>
                  <a:srgbClr val="384D69"/>
                </a:solidFill>
                <a:latin typeface="Bebas" pitchFamily="2" charset="0"/>
              </a:rPr>
              <a:t>model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2C5395-B6E6-B0BA-8D4F-A99BB0E2783F}"/>
              </a:ext>
            </a:extLst>
          </p:cNvPr>
          <p:cNvGrpSpPr/>
          <p:nvPr/>
        </p:nvGrpSpPr>
        <p:grpSpPr>
          <a:xfrm>
            <a:off x="13373099" y="215559"/>
            <a:ext cx="12192001" cy="1015663"/>
            <a:chOff x="-1" y="215559"/>
            <a:chExt cx="12192001" cy="10156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913372-6CF9-3F7C-DCCE-0A678D9A8E99}"/>
                </a:ext>
              </a:extLst>
            </p:cNvPr>
            <p:cNvSpPr txBox="1"/>
            <p:nvPr/>
          </p:nvSpPr>
          <p:spPr>
            <a:xfrm>
              <a:off x="1173298" y="215559"/>
              <a:ext cx="984540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>
                  <a:solidFill>
                    <a:schemeClr val="bg1"/>
                  </a:solidFill>
                  <a:latin typeface="Bebas" pitchFamily="2" charset="0"/>
                </a:rPr>
                <a:t>Presented   to    you    by </a:t>
              </a:r>
              <a:endParaRPr lang="en-US" sz="360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3BDDFBD-CE02-7506-97DC-0B5609872122}"/>
                </a:ext>
              </a:extLst>
            </p:cNvPr>
            <p:cNvSpPr/>
            <p:nvPr/>
          </p:nvSpPr>
          <p:spPr>
            <a:xfrm>
              <a:off x="-1" y="410123"/>
              <a:ext cx="1413911" cy="742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2A332E5-ED35-2D62-4C37-64128C9DBB62}"/>
                </a:ext>
              </a:extLst>
            </p:cNvPr>
            <p:cNvSpPr/>
            <p:nvPr/>
          </p:nvSpPr>
          <p:spPr>
            <a:xfrm>
              <a:off x="10778089" y="410123"/>
              <a:ext cx="1413911" cy="742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C694007-2A08-FFAD-24F9-8776E45B50BE}"/>
              </a:ext>
            </a:extLst>
          </p:cNvPr>
          <p:cNvSpPr/>
          <p:nvPr/>
        </p:nvSpPr>
        <p:spPr>
          <a:xfrm>
            <a:off x="-360" y="2171701"/>
            <a:ext cx="4509220" cy="24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0A505D-2651-83BA-E32D-436606DBE929}"/>
              </a:ext>
            </a:extLst>
          </p:cNvPr>
          <p:cNvSpPr/>
          <p:nvPr/>
        </p:nvSpPr>
        <p:spPr>
          <a:xfrm>
            <a:off x="7682779" y="2171701"/>
            <a:ext cx="4509220" cy="24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99138C7F-9192-021B-F873-79D926E8E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022" y="215559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7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25510-D71E-C55B-C166-865D6318A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i Face Recognition Technology GIF | GIFDB.com">
            <a:extLst>
              <a:ext uri="{FF2B5EF4-FFF2-40B4-BE49-F238E27FC236}">
                <a16:creationId xmlns:a16="http://schemas.microsoft.com/office/drawing/2014/main" id="{FA4B4AF5-985E-B4BE-74C5-E7CBF8224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02" y="399907"/>
            <a:ext cx="11667009" cy="87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D6CFB71E-A8B1-E831-88DC-EB2FA289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8D105B28-FEBD-248F-C6F7-F213F8C7E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532932A8-97C0-E711-AD2D-B1CFFB8879D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7C6AC5-9CD9-B6A5-A96B-812F50DD670F}"/>
              </a:ext>
            </a:extLst>
          </p:cNvPr>
          <p:cNvSpPr txBox="1"/>
          <p:nvPr/>
        </p:nvSpPr>
        <p:spPr>
          <a:xfrm>
            <a:off x="-20282295" y="3343277"/>
            <a:ext cx="223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</a:t>
            </a:r>
          </a:p>
        </p:txBody>
      </p:sp>
      <p:sp>
        <p:nvSpPr>
          <p:cNvPr id="7" name="Figure 1:Comparison of appropriateness scores between different chatbots">
            <a:extLst>
              <a:ext uri="{FF2B5EF4-FFF2-40B4-BE49-F238E27FC236}">
                <a16:creationId xmlns:a16="http://schemas.microsoft.com/office/drawing/2014/main" id="{4D5EA89F-ED8D-D665-F5E6-4A6085A79187}"/>
              </a:ext>
            </a:extLst>
          </p:cNvPr>
          <p:cNvSpPr txBox="1"/>
          <p:nvPr/>
        </p:nvSpPr>
        <p:spPr>
          <a:xfrm>
            <a:off x="411597" y="1680368"/>
            <a:ext cx="2763403" cy="36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7" tIns="60957" rIns="60957" bIns="60957">
            <a:spAutoFit/>
          </a:bodyPr>
          <a:lstStyle/>
          <a:p>
            <a:pPr>
              <a:defRPr sz="1200" b="1"/>
            </a:pPr>
            <a:endParaRPr sz="1600">
              <a:latin typeface="Aptos Display"/>
              <a:ea typeface="Aptos Display"/>
              <a:cs typeface="Aptos Display"/>
              <a:sym typeface="Aptos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DDA6D-BA31-86D0-AC31-4BCAF89BADBD}"/>
              </a:ext>
            </a:extLst>
          </p:cNvPr>
          <p:cNvSpPr/>
          <p:nvPr/>
        </p:nvSpPr>
        <p:spPr>
          <a:xfrm>
            <a:off x="-166336" y="3821531"/>
            <a:ext cx="4643554" cy="8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329;p69">
            <a:extLst>
              <a:ext uri="{FF2B5EF4-FFF2-40B4-BE49-F238E27FC236}">
                <a16:creationId xmlns:a16="http://schemas.microsoft.com/office/drawing/2014/main" id="{64B4ADDC-9DD5-72C5-EEFC-121E1D59DEDE}"/>
              </a:ext>
            </a:extLst>
          </p:cNvPr>
          <p:cNvSpPr txBox="1">
            <a:spLocks/>
          </p:cNvSpPr>
          <p:nvPr/>
        </p:nvSpPr>
        <p:spPr>
          <a:xfrm>
            <a:off x="364661" y="2339144"/>
            <a:ext cx="11402494" cy="24779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6492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i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l"/>
            <a:r>
              <a:rPr lang="en-US" sz="9600" i="0" dirty="0">
                <a:solidFill>
                  <a:srgbClr val="FFFF00"/>
                </a:solidFill>
                <a:latin typeface=" Abdoullah Ashgar EL-kharef" panose="02000000000000000000" pitchFamily="2" charset="-78"/>
                <a:cs typeface=" Abdoullah Ashgar EL-kharef" panose="02000000000000000000" pitchFamily="2" charset="-78"/>
              </a:rPr>
              <a:t>RESULTS</a:t>
            </a:r>
            <a:endParaRPr lang="en-US" sz="8800" i="0" dirty="0">
              <a:solidFill>
                <a:srgbClr val="FFFF00"/>
              </a:solidFill>
              <a:latin typeface=" Abdoullah Ashgar EL-kharef" panose="02000000000000000000" pitchFamily="2" charset="-78"/>
              <a:cs typeface=" Abdoullah Ashgar EL-kharef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926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5F03B-0C78-86CA-BC10-88D52194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29741AE5-EBF9-E357-DB7F-82112BBAC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D554DD1D-6A4A-8ECA-7611-9F43B583C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72BAFE71-C3D1-550A-DF61-DE4FE6CA139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DA1AA4D-DE8A-7089-E2FC-4976E48BEB03}"/>
              </a:ext>
            </a:extLst>
          </p:cNvPr>
          <p:cNvGrpSpPr/>
          <p:nvPr/>
        </p:nvGrpSpPr>
        <p:grpSpPr>
          <a:xfrm>
            <a:off x="103843" y="-12649"/>
            <a:ext cx="886089" cy="707886"/>
            <a:chOff x="189899" y="62181"/>
            <a:chExt cx="886089" cy="707886"/>
          </a:xfrm>
        </p:grpSpPr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AF82E1C0-A882-36E8-FD1F-D586FD6F34D6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895ABC11-AD03-C373-364B-A5644C82C28E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3921E3-2A67-6498-E630-AD71AC2939B2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A61CA3-578B-4231-A932-D59DFB48DF44}"/>
              </a:ext>
            </a:extLst>
          </p:cNvPr>
          <p:cNvSpPr txBox="1"/>
          <p:nvPr/>
        </p:nvSpPr>
        <p:spPr>
          <a:xfrm>
            <a:off x="411597" y="-45958"/>
            <a:ext cx="5176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Getting prediction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99B772-89C9-128A-F929-3CE656012A6C}"/>
              </a:ext>
            </a:extLst>
          </p:cNvPr>
          <p:cNvSpPr txBox="1"/>
          <p:nvPr/>
        </p:nvSpPr>
        <p:spPr>
          <a:xfrm>
            <a:off x="-3815998" y="4648402"/>
            <a:ext cx="223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</a:t>
            </a:r>
          </a:p>
        </p:txBody>
      </p:sp>
      <p:sp>
        <p:nvSpPr>
          <p:cNvPr id="7" name="Figure 1:Comparison of appropriateness scores between different chatbots">
            <a:extLst>
              <a:ext uri="{FF2B5EF4-FFF2-40B4-BE49-F238E27FC236}">
                <a16:creationId xmlns:a16="http://schemas.microsoft.com/office/drawing/2014/main" id="{99F5BCDF-B29F-83BF-3300-0C4710545E05}"/>
              </a:ext>
            </a:extLst>
          </p:cNvPr>
          <p:cNvSpPr txBox="1"/>
          <p:nvPr/>
        </p:nvSpPr>
        <p:spPr>
          <a:xfrm>
            <a:off x="411597" y="1680368"/>
            <a:ext cx="2763403" cy="36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7" tIns="60957" rIns="60957" bIns="60957">
            <a:spAutoFit/>
          </a:bodyPr>
          <a:lstStyle/>
          <a:p>
            <a:pPr>
              <a:defRPr sz="1200" b="1"/>
            </a:pPr>
            <a:endParaRPr sz="1600">
              <a:latin typeface="Aptos Display"/>
              <a:ea typeface="Aptos Display"/>
              <a:cs typeface="Aptos Display"/>
              <a:sym typeface="Aptos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823C6-FAC4-06A2-BD9A-99F61029BDF3}"/>
              </a:ext>
            </a:extLst>
          </p:cNvPr>
          <p:cNvSpPr txBox="1"/>
          <p:nvPr/>
        </p:nvSpPr>
        <p:spPr>
          <a:xfrm>
            <a:off x="625251" y="978987"/>
            <a:ext cx="9694406" cy="4474973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88BCE0-E7D7-00D1-8493-6BE70CC4C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3" y="1265668"/>
            <a:ext cx="9021472" cy="39119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Picture 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DB5F4432-FA97-9632-EAB4-77B0D6F7C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9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4B9E5E33-8162-FF13-3AF8-976E4E54E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12" name="Picture 11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74AE57F8-559F-CB48-3EC6-4779C5B3A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r="15710"/>
          <a:stretch/>
        </p:blipFill>
        <p:spPr>
          <a:xfrm>
            <a:off x="60317" y="0"/>
            <a:ext cx="12131684" cy="6858000"/>
          </a:xfrm>
          <a:prstGeom prst="rect">
            <a:avLst/>
          </a:prstGeom>
        </p:spPr>
      </p:pic>
      <p:pic>
        <p:nvPicPr>
          <p:cNvPr id="3" name="Picture 2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190DC1E3-AB63-7E0A-E5D3-DAC29CE4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4" name="Picture 3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20DABA07-32DF-D98F-08FC-304991315B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1910408" y="5322379"/>
            <a:ext cx="11406902" cy="71098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B69DF3-8C57-5887-1DD2-2840A5184C6B}"/>
              </a:ext>
            </a:extLst>
          </p:cNvPr>
          <p:cNvGrpSpPr/>
          <p:nvPr/>
        </p:nvGrpSpPr>
        <p:grpSpPr>
          <a:xfrm>
            <a:off x="103843" y="-12649"/>
            <a:ext cx="886089" cy="707886"/>
            <a:chOff x="189899" y="62181"/>
            <a:chExt cx="886089" cy="707886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2B1212EF-8ED0-519C-E2B0-E735A45B9A6B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9715E86D-A3D5-2DE1-CFDF-AFBFD6994EF9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E99657-B7C5-79B2-89BD-BD315F7404D2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E877E3-BB1D-616C-F263-74E376442DEB}"/>
              </a:ext>
            </a:extLst>
          </p:cNvPr>
          <p:cNvSpPr txBox="1"/>
          <p:nvPr/>
        </p:nvSpPr>
        <p:spPr>
          <a:xfrm>
            <a:off x="425246" y="-49397"/>
            <a:ext cx="5176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Prediction results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75" name="Rectangle 1"/>
          <p:cNvSpPr txBox="1"/>
          <p:nvPr/>
        </p:nvSpPr>
        <p:spPr>
          <a:xfrm>
            <a:off x="1020958" y="2452088"/>
            <a:ext cx="123173" cy="297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 anchor="ctr">
            <a:spAutoFit/>
          </a:bodyPr>
          <a:lstStyle/>
          <a:p>
            <a:pPr>
              <a:defRPr sz="1000" b="1"/>
            </a:pPr>
            <a:endParaRPr sz="133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91587-7DC5-147C-6055-7E93B525940A}"/>
              </a:ext>
            </a:extLst>
          </p:cNvPr>
          <p:cNvSpPr txBox="1"/>
          <p:nvPr/>
        </p:nvSpPr>
        <p:spPr>
          <a:xfrm>
            <a:off x="522514" y="966766"/>
            <a:ext cx="9644743" cy="5248978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4DF582-88CA-96CE-1733-E399E6248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96" y="1222564"/>
            <a:ext cx="8838747" cy="47004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Picture 9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12D202E-44E0-9466-06F7-45723CCEB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091FD8D3-1C13-1CF4-26D3-17F32CC7C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13" name="Picture 12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B9760629-9687-D136-B33D-D3D24790B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r="15710"/>
          <a:stretch/>
        </p:blipFill>
        <p:spPr>
          <a:xfrm>
            <a:off x="60317" y="0"/>
            <a:ext cx="12131684" cy="6858000"/>
          </a:xfrm>
          <a:prstGeom prst="rect">
            <a:avLst/>
          </a:prstGeom>
        </p:spPr>
      </p:pic>
      <p:pic>
        <p:nvPicPr>
          <p:cNvPr id="3" name="Picture 2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B6FB71EF-A6AC-4761-4021-CA58129AE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4" name="Picture 3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4B2401FA-880A-9FD0-502E-CB9C035824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FCAF461-68E5-E289-65B2-F04BBB62A260}"/>
              </a:ext>
            </a:extLst>
          </p:cNvPr>
          <p:cNvGrpSpPr/>
          <p:nvPr/>
        </p:nvGrpSpPr>
        <p:grpSpPr>
          <a:xfrm>
            <a:off x="103843" y="-12649"/>
            <a:ext cx="886089" cy="707886"/>
            <a:chOff x="189899" y="62181"/>
            <a:chExt cx="886089" cy="707886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14D9895D-AF63-2F2E-B751-17D88452648A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CA93711E-360F-8536-6117-152D2DBEFB8C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1898CB-FBDD-3F9C-B6ED-8B84C32AEE28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III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775F20-29AC-256A-4623-E2032B645BAA}"/>
              </a:ext>
            </a:extLst>
          </p:cNvPr>
          <p:cNvSpPr txBox="1"/>
          <p:nvPr/>
        </p:nvSpPr>
        <p:spPr>
          <a:xfrm>
            <a:off x="919186" y="-35798"/>
            <a:ext cx="5176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Retrain model results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93" name="Rectangle 1"/>
          <p:cNvSpPr txBox="1"/>
          <p:nvPr/>
        </p:nvSpPr>
        <p:spPr>
          <a:xfrm>
            <a:off x="637669" y="4152844"/>
            <a:ext cx="8588447" cy="31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 anchor="ctr">
            <a:spAutoFit/>
          </a:bodyPr>
          <a:lstStyle/>
          <a:p>
            <a:pPr>
              <a:defRPr sz="1100" b="1"/>
            </a:pPr>
            <a:endParaRPr sz="1467" dirty="0"/>
          </a:p>
        </p:txBody>
      </p:sp>
      <p:sp>
        <p:nvSpPr>
          <p:cNvPr id="21" name="Google Shape;1329;p69">
            <a:extLst>
              <a:ext uri="{FF2B5EF4-FFF2-40B4-BE49-F238E27FC236}">
                <a16:creationId xmlns:a16="http://schemas.microsoft.com/office/drawing/2014/main" id="{B0373F1A-78D8-6B7D-07F7-F7AB9B2BC972}"/>
              </a:ext>
            </a:extLst>
          </p:cNvPr>
          <p:cNvSpPr txBox="1">
            <a:spLocks/>
          </p:cNvSpPr>
          <p:nvPr/>
        </p:nvSpPr>
        <p:spPr>
          <a:xfrm>
            <a:off x="-13932809" y="1778566"/>
            <a:ext cx="10853063" cy="41841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6492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i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l"/>
            <a:endParaRPr lang="en-US" sz="5400" i="0" dirty="0">
              <a:solidFill>
                <a:srgbClr val="FFFF00"/>
              </a:solidFill>
              <a:latin typeface=" Abdoullah Ashgar EL-kharef" panose="02000000000000000000" pitchFamily="2" charset="-78"/>
              <a:cs typeface=" Abdoullah Ashgar EL-kharef" panose="020000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7DB00-D667-07A4-C19E-08594F0CC90D}"/>
              </a:ext>
            </a:extLst>
          </p:cNvPr>
          <p:cNvSpPr txBox="1"/>
          <p:nvPr/>
        </p:nvSpPr>
        <p:spPr>
          <a:xfrm>
            <a:off x="425246" y="992959"/>
            <a:ext cx="10282595" cy="4569870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F6FC7998-CD0B-21BA-263D-9FF2E8052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2" y="1315644"/>
            <a:ext cx="9821381" cy="39094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Picture 9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C4893333-A4A4-8D09-84C3-49233A93D7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664" y="171495"/>
            <a:ext cx="1244513" cy="1144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8C52E8FE-41B7-E940-ECA1-EBCEEB2EE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17" name="Picture 16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EBFF994F-E7FD-E16F-853E-24CF8DB36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r="15710"/>
          <a:stretch/>
        </p:blipFill>
        <p:spPr>
          <a:xfrm>
            <a:off x="60317" y="0"/>
            <a:ext cx="12131684" cy="6858000"/>
          </a:xfrm>
          <a:prstGeom prst="rect">
            <a:avLst/>
          </a:prstGeom>
        </p:spPr>
      </p:pic>
      <p:pic>
        <p:nvPicPr>
          <p:cNvPr id="3" name="Picture 2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EE7F412E-6ABD-E877-DA37-41137D3B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17FBCD1-9C54-E11B-8E22-ADCF06BEC0A3}"/>
              </a:ext>
            </a:extLst>
          </p:cNvPr>
          <p:cNvGrpSpPr/>
          <p:nvPr/>
        </p:nvGrpSpPr>
        <p:grpSpPr>
          <a:xfrm>
            <a:off x="103843" y="-12649"/>
            <a:ext cx="886089" cy="707886"/>
            <a:chOff x="189899" y="62181"/>
            <a:chExt cx="886089" cy="707886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0DF57524-D2A0-B445-72DF-6EC661B736FF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90CF2E29-AC5B-3D1D-226C-29097F87A96F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426EB3-99C0-4147-9B06-DCAFF0846DC3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6AA792-AD75-8B34-ABDA-A435DA35DC6D}"/>
              </a:ext>
            </a:extLst>
          </p:cNvPr>
          <p:cNvSpPr txBox="1"/>
          <p:nvPr/>
        </p:nvSpPr>
        <p:spPr>
          <a:xfrm>
            <a:off x="641701" y="-35798"/>
            <a:ext cx="6458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Metrics &amp; status results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81" name="Rectangle 1"/>
          <p:cNvSpPr txBox="1"/>
          <p:nvPr/>
        </p:nvSpPr>
        <p:spPr>
          <a:xfrm>
            <a:off x="772020" y="2203326"/>
            <a:ext cx="12317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 anchor="ctr">
            <a:spAutoFit/>
          </a:bodyPr>
          <a:lstStyle/>
          <a:p>
            <a:pPr>
              <a:defRPr sz="1200" b="1"/>
            </a:pP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EF24D-8680-33BF-1F0B-6E619EC432D0}"/>
              </a:ext>
            </a:extLst>
          </p:cNvPr>
          <p:cNvSpPr txBox="1"/>
          <p:nvPr/>
        </p:nvSpPr>
        <p:spPr>
          <a:xfrm>
            <a:off x="641701" y="956853"/>
            <a:ext cx="9884785" cy="4311834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A6C05-A8AB-9367-A1C8-0E5A944C4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65" y="1212276"/>
            <a:ext cx="9341656" cy="38009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Picture 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E29D7881-3DD8-6370-790B-E14CB5F0D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78" y="138995"/>
            <a:ext cx="1167429" cy="1073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F9FAE-AF5F-8EA0-0457-AA8F2A822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05" y="0"/>
            <a:ext cx="6878595" cy="6878595"/>
          </a:xfrm>
          <a:prstGeom prst="rect">
            <a:avLst/>
          </a:prstGeom>
        </p:spPr>
      </p:pic>
      <p:pic>
        <p:nvPicPr>
          <p:cNvPr id="5" name="Picture 4" descr="A black and white thank you card&#10;&#10;AI-generated content may be incorrect.">
            <a:extLst>
              <a:ext uri="{FF2B5EF4-FFF2-40B4-BE49-F238E27FC236}">
                <a16:creationId xmlns:a16="http://schemas.microsoft.com/office/drawing/2014/main" id="{9780747C-CEBD-32A9-2894-02E721AF7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15691" r="4997" b="16805"/>
          <a:stretch/>
        </p:blipFill>
        <p:spPr>
          <a:xfrm>
            <a:off x="282952" y="1620078"/>
            <a:ext cx="4797288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6224-369C-712F-3165-41AD43E5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ain with a blue and yellow background">
            <a:extLst>
              <a:ext uri="{FF2B5EF4-FFF2-40B4-BE49-F238E27FC236}">
                <a16:creationId xmlns:a16="http://schemas.microsoft.com/office/drawing/2014/main" id="{8B2766B0-1AD0-46C3-DDB4-902609B41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" y="0"/>
            <a:ext cx="12192876" cy="6857512"/>
          </a:xfrm>
          <a:prstGeom prst="rect">
            <a:avLst/>
          </a:prstGeom>
        </p:spPr>
      </p:pic>
      <p:pic>
        <p:nvPicPr>
          <p:cNvPr id="32" name="Picture 31" descr="A blue and pink light&#10;&#10;AI-generated content may be incorrect.">
            <a:extLst>
              <a:ext uri="{FF2B5EF4-FFF2-40B4-BE49-F238E27FC236}">
                <a16:creationId xmlns:a16="http://schemas.microsoft.com/office/drawing/2014/main" id="{8BEFBAC8-526D-D92D-6440-1950BC435E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7571" r="1290" b="10472"/>
          <a:stretch/>
        </p:blipFill>
        <p:spPr>
          <a:xfrm>
            <a:off x="-25676" y="10712"/>
            <a:ext cx="12191998" cy="6858000"/>
          </a:xfrm>
          <a:prstGeom prst="rect">
            <a:avLst/>
          </a:prstGeom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A2D6B19A-C999-F6FA-E493-0E349CF96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" y="3960747"/>
            <a:ext cx="12612336" cy="9777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A321FE-E012-E43C-400C-F79053220134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7" name="Picture 6" descr="A black and white image of a spiral&#10;&#10;AI-generated content may be incorrect.">
            <a:extLst>
              <a:ext uri="{FF2B5EF4-FFF2-40B4-BE49-F238E27FC236}">
                <a16:creationId xmlns:a16="http://schemas.microsoft.com/office/drawing/2014/main" id="{13DD1A10-C214-15B9-ABA3-43381E3283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6219" y="-68095"/>
            <a:ext cx="9097394" cy="7072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7786A1-5059-B4C4-6D78-827C6E4A3500}"/>
              </a:ext>
            </a:extLst>
          </p:cNvPr>
          <p:cNvSpPr txBox="1"/>
          <p:nvPr/>
        </p:nvSpPr>
        <p:spPr>
          <a:xfrm>
            <a:off x="187803" y="2702862"/>
            <a:ext cx="117797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rgbClr val="FFFF00"/>
                </a:solidFill>
                <a:latin typeface="Cobb" pitchFamily="2" charset="0"/>
                <a:cs typeface="Ara Hamah Alislam" panose="00000500000000000000" pitchFamily="2" charset="-78"/>
              </a:rPr>
              <a:t>CLEANING</a:t>
            </a:r>
            <a:endParaRPr lang="en-US" sz="5400" dirty="0">
              <a:solidFill>
                <a:srgbClr val="FFFF00"/>
              </a:solidFill>
              <a:latin typeface="Cobb" pitchFamily="2" charset="0"/>
              <a:cs typeface="Ara Hamah Alislam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192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D9190-C743-929E-37F8-4D8539C3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BD85B67F-99B3-C52F-20D9-DEBBF3D05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0670" y="0"/>
            <a:ext cx="25946100" cy="6858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BC1241AA-D4AC-83A6-B0F9-E6366EA2F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" y="3972036"/>
            <a:ext cx="12612336" cy="9777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E4A3E6-D1B0-78CA-0DD5-453EB59B2740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91D48AD8-6526-CC1F-6DB2-3DF795B4F9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98" y="7151509"/>
            <a:ext cx="13492013" cy="841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B42FB5-60A7-CA55-EE59-931C58D3C1DA}"/>
              </a:ext>
            </a:extLst>
          </p:cNvPr>
          <p:cNvSpPr txBox="1"/>
          <p:nvPr/>
        </p:nvSpPr>
        <p:spPr>
          <a:xfrm>
            <a:off x="-1762765" y="-38350"/>
            <a:ext cx="9420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BEFORE CLEANING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BDA0F-72BD-9BE3-1BE2-645D2471A29A}"/>
              </a:ext>
            </a:extLst>
          </p:cNvPr>
          <p:cNvSpPr txBox="1"/>
          <p:nvPr/>
        </p:nvSpPr>
        <p:spPr>
          <a:xfrm rot="16200000">
            <a:off x="5952417" y="2970702"/>
            <a:ext cx="11779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7200" dirty="0">
              <a:ln>
                <a:solidFill>
                  <a:schemeClr val="bg1"/>
                </a:solidFill>
              </a:ln>
              <a:noFill/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C4FE08-33B0-9598-C13F-03559B3D5E67}"/>
              </a:ext>
            </a:extLst>
          </p:cNvPr>
          <p:cNvGrpSpPr/>
          <p:nvPr/>
        </p:nvGrpSpPr>
        <p:grpSpPr>
          <a:xfrm>
            <a:off x="189899" y="62181"/>
            <a:ext cx="886089" cy="707886"/>
            <a:chOff x="189899" y="62181"/>
            <a:chExt cx="886089" cy="707886"/>
          </a:xfrm>
        </p:grpSpPr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730662C3-7971-CE97-BF9F-D8051BEB7643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316B6BA6-82B2-C6EB-93BE-F8AF957164E5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59FFB4-EC12-A348-5EBE-519A0C0B7AD5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</a:t>
              </a:r>
              <a:endParaRPr lang="en-US" sz="20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44" name="Lam R,Aust. Dent. J., 2016">
            <a:extLst>
              <a:ext uri="{FF2B5EF4-FFF2-40B4-BE49-F238E27FC236}">
                <a16:creationId xmlns:a16="http://schemas.microsoft.com/office/drawing/2014/main" id="{2B20A46E-CB1E-8245-204F-5BCE048CBB6A}"/>
              </a:ext>
            </a:extLst>
          </p:cNvPr>
          <p:cNvSpPr txBox="1"/>
          <p:nvPr/>
        </p:nvSpPr>
        <p:spPr>
          <a:xfrm>
            <a:off x="201632" y="6449889"/>
            <a:ext cx="5894367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17780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579999-03D9-913E-D08E-FCF02475AF39}"/>
              </a:ext>
            </a:extLst>
          </p:cNvPr>
          <p:cNvSpPr txBox="1"/>
          <p:nvPr/>
        </p:nvSpPr>
        <p:spPr>
          <a:xfrm>
            <a:off x="311031" y="1049867"/>
            <a:ext cx="7049326" cy="4752622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3" name="Picture 1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D45AE803-03F1-0965-6F3A-49E60F7E3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3A7DCCF-6C7D-FA4D-37B8-CF3F1F3F8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3" y="1234720"/>
            <a:ext cx="6097596" cy="43480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040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1BA3C-95C3-C07F-E398-9E6C1BAB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96B5C5E4-7860-F591-AFC8-572EBE392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0670" y="0"/>
            <a:ext cx="25946100" cy="6858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48392389-89E1-7965-3DE1-6A8E5E5AC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" y="3972036"/>
            <a:ext cx="12612336" cy="9777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750A8-FD93-544D-4D91-0CBFFE2EF6FC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FFC7D4EF-7A28-C772-31FF-67C8FF5DF4C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98" y="7151509"/>
            <a:ext cx="13492013" cy="841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C9165-1529-2049-FBE5-A61A3E263432}"/>
              </a:ext>
            </a:extLst>
          </p:cNvPr>
          <p:cNvSpPr txBox="1"/>
          <p:nvPr/>
        </p:nvSpPr>
        <p:spPr>
          <a:xfrm>
            <a:off x="-1835466" y="-31444"/>
            <a:ext cx="9420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AFTER CLEANING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0CE76-4088-85E0-8FC4-A6DB1E848FC3}"/>
              </a:ext>
            </a:extLst>
          </p:cNvPr>
          <p:cNvSpPr txBox="1"/>
          <p:nvPr/>
        </p:nvSpPr>
        <p:spPr>
          <a:xfrm rot="16200000">
            <a:off x="5952417" y="2970702"/>
            <a:ext cx="11779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7200" dirty="0">
              <a:ln>
                <a:solidFill>
                  <a:schemeClr val="bg1"/>
                </a:solidFill>
              </a:ln>
              <a:noFill/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28B772-27BA-827B-604F-9149DD6B12D9}"/>
              </a:ext>
            </a:extLst>
          </p:cNvPr>
          <p:cNvGrpSpPr/>
          <p:nvPr/>
        </p:nvGrpSpPr>
        <p:grpSpPr>
          <a:xfrm>
            <a:off x="189899" y="62181"/>
            <a:ext cx="886089" cy="707886"/>
            <a:chOff x="189899" y="62181"/>
            <a:chExt cx="886089" cy="707886"/>
          </a:xfrm>
        </p:grpSpPr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76699AE0-9F06-12F2-30F5-441520DCF7FB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65BE1004-7A2C-E811-0EE6-587C8DD1155D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BA25C2-078A-6998-5130-CD6F2BB1FAC1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</a:t>
              </a:r>
              <a:endParaRPr lang="en-US" sz="20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44" name="Lam R,Aust. Dent. J., 2016">
            <a:extLst>
              <a:ext uri="{FF2B5EF4-FFF2-40B4-BE49-F238E27FC236}">
                <a16:creationId xmlns:a16="http://schemas.microsoft.com/office/drawing/2014/main" id="{98BE81F1-A8E1-286B-9D48-92B1F16AE720}"/>
              </a:ext>
            </a:extLst>
          </p:cNvPr>
          <p:cNvSpPr txBox="1"/>
          <p:nvPr/>
        </p:nvSpPr>
        <p:spPr>
          <a:xfrm>
            <a:off x="201632" y="6449889"/>
            <a:ext cx="5894367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17780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5A318-5F56-C7F9-D20C-D0F60A9E97C7}"/>
              </a:ext>
            </a:extLst>
          </p:cNvPr>
          <p:cNvSpPr txBox="1"/>
          <p:nvPr/>
        </p:nvSpPr>
        <p:spPr>
          <a:xfrm>
            <a:off x="201632" y="1056316"/>
            <a:ext cx="6187879" cy="4991059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3" name="Picture 1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853CFF5C-F7FF-C223-AA42-9F5D6B4B5E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5110FF-43EA-6F53-FB54-E545AE51A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9" y="1260643"/>
            <a:ext cx="5209116" cy="45410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4088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9A376-94FE-992C-0F28-B405504E5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C29A53DE-FE2B-69DE-9F60-66D0CFD2D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0670" y="0"/>
            <a:ext cx="25946100" cy="6858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694C0B8B-E741-AFF0-7178-75F59162A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" y="3972036"/>
            <a:ext cx="12612336" cy="9777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47068C-D8C6-D0BF-744B-265E5FFDB444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077D1521-BCDE-CB74-1206-820F09435D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98" y="7151509"/>
            <a:ext cx="13492013" cy="8416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F2DC51-0B04-BD81-18BB-7DD0A43BFDE4}"/>
              </a:ext>
            </a:extLst>
          </p:cNvPr>
          <p:cNvSpPr txBox="1"/>
          <p:nvPr/>
        </p:nvSpPr>
        <p:spPr>
          <a:xfrm>
            <a:off x="-1393162" y="24062"/>
            <a:ext cx="9420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CLEANING CONCLUSION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CF2867-AAFB-CB51-F99A-E73BA8065555}"/>
              </a:ext>
            </a:extLst>
          </p:cNvPr>
          <p:cNvSpPr txBox="1"/>
          <p:nvPr/>
        </p:nvSpPr>
        <p:spPr>
          <a:xfrm rot="16200000">
            <a:off x="5952417" y="2970702"/>
            <a:ext cx="11779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7200" dirty="0">
              <a:ln>
                <a:solidFill>
                  <a:schemeClr val="bg1"/>
                </a:solidFill>
              </a:ln>
              <a:noFill/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03FF59-752A-65DA-1AEE-DD54B2FABB5F}"/>
              </a:ext>
            </a:extLst>
          </p:cNvPr>
          <p:cNvGrpSpPr/>
          <p:nvPr/>
        </p:nvGrpSpPr>
        <p:grpSpPr>
          <a:xfrm>
            <a:off x="189899" y="62181"/>
            <a:ext cx="886089" cy="707886"/>
            <a:chOff x="189899" y="62181"/>
            <a:chExt cx="886089" cy="707886"/>
          </a:xfrm>
        </p:grpSpPr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2A6AE80D-4755-98DA-CC8D-A59CAC587453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4B8674BA-7479-F445-EAF8-955908CE909B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D8502E-C6C4-B361-9820-33C569681006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</a:t>
              </a:r>
              <a:endParaRPr lang="en-US" sz="200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44" name="Lam R,Aust. Dent. J., 2016">
            <a:extLst>
              <a:ext uri="{FF2B5EF4-FFF2-40B4-BE49-F238E27FC236}">
                <a16:creationId xmlns:a16="http://schemas.microsoft.com/office/drawing/2014/main" id="{4A0EB1DA-8BC3-02A9-224B-74A7C88776F7}"/>
              </a:ext>
            </a:extLst>
          </p:cNvPr>
          <p:cNvSpPr txBox="1"/>
          <p:nvPr/>
        </p:nvSpPr>
        <p:spPr>
          <a:xfrm>
            <a:off x="201632" y="6449889"/>
            <a:ext cx="5894367" cy="29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300">
                <a:solidFill>
                  <a:schemeClr val="accent4">
                    <a:lumOff val="-337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17780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00564-0771-B736-E7BE-6D783CA01073}"/>
              </a:ext>
            </a:extLst>
          </p:cNvPr>
          <p:cNvSpPr txBox="1"/>
          <p:nvPr/>
        </p:nvSpPr>
        <p:spPr>
          <a:xfrm>
            <a:off x="201632" y="1376439"/>
            <a:ext cx="6649154" cy="2277048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3" name="Picture 12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3AB0D772-3E1A-B055-F570-A329FB49F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9CF0594-7125-DF54-76FD-9496ED602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9" y="1706697"/>
            <a:ext cx="6187879" cy="1672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4048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D9394-35CA-66EB-B0D5-834C2A01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38BB49AF-912F-5BC8-1F82-3AEB61F8E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r="15710"/>
          <a:stretch/>
        </p:blipFill>
        <p:spPr>
          <a:xfrm>
            <a:off x="-278400" y="-191475"/>
            <a:ext cx="12885226" cy="7283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4EA62A-6687-A16E-F479-873645C4E421}"/>
              </a:ext>
            </a:extLst>
          </p:cNvPr>
          <p:cNvSpPr txBox="1"/>
          <p:nvPr/>
        </p:nvSpPr>
        <p:spPr>
          <a:xfrm>
            <a:off x="189899" y="25029754"/>
            <a:ext cx="8012921" cy="610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8C031-40BD-3E06-9577-29EBDC8B8348}"/>
              </a:ext>
            </a:extLst>
          </p:cNvPr>
          <p:cNvSpPr txBox="1"/>
          <p:nvPr/>
        </p:nvSpPr>
        <p:spPr>
          <a:xfrm>
            <a:off x="412240" y="2196980"/>
            <a:ext cx="1177976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statistics</a:t>
            </a:r>
            <a:endParaRPr lang="en-US" sz="72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10F9B3-66B5-C404-B2CC-A32D47B57604}"/>
              </a:ext>
            </a:extLst>
          </p:cNvPr>
          <p:cNvSpPr txBox="1"/>
          <p:nvPr/>
        </p:nvSpPr>
        <p:spPr>
          <a:xfrm>
            <a:off x="-2016667" y="1674137"/>
            <a:ext cx="1177976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ln>
                  <a:solidFill>
                    <a:schemeClr val="bg1"/>
                  </a:solidFill>
                </a:ln>
                <a:noFill/>
                <a:latin typeface="Ara Hamah Alislam" panose="00000500000000000000" pitchFamily="2" charset="-78"/>
                <a:cs typeface="Ara Hamah Alislam" panose="00000500000000000000" pitchFamily="2" charset="-78"/>
              </a:rPr>
              <a:t>Statistics</a:t>
            </a:r>
          </a:p>
        </p:txBody>
      </p:sp>
      <p:sp>
        <p:nvSpPr>
          <p:cNvPr id="14" name="Google Shape;1329;p69">
            <a:extLst>
              <a:ext uri="{FF2B5EF4-FFF2-40B4-BE49-F238E27FC236}">
                <a16:creationId xmlns:a16="http://schemas.microsoft.com/office/drawing/2014/main" id="{AE148D59-A86A-6D9A-7AF7-FCE7514EBF7C}"/>
              </a:ext>
            </a:extLst>
          </p:cNvPr>
          <p:cNvSpPr txBox="1">
            <a:spLocks/>
          </p:cNvSpPr>
          <p:nvPr/>
        </p:nvSpPr>
        <p:spPr>
          <a:xfrm>
            <a:off x="12732515" y="1778566"/>
            <a:ext cx="10853063" cy="41841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6492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i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l"/>
            <a:endParaRPr lang="en-US" sz="5400" i="0" dirty="0">
              <a:solidFill>
                <a:srgbClr val="FFFF00"/>
              </a:solidFill>
              <a:latin typeface=" Abdoullah Ashgar EL-kharef" panose="02000000000000000000" pitchFamily="2" charset="-78"/>
              <a:cs typeface=" Abdoullah Ashgar EL-kharef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4159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03941-4F6F-E3FC-CAD9-C806274F3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wavy surface&#10;&#10;AI-generated content may be incorrect.">
            <a:extLst>
              <a:ext uri="{FF2B5EF4-FFF2-40B4-BE49-F238E27FC236}">
                <a16:creationId xmlns:a16="http://schemas.microsoft.com/office/drawing/2014/main" id="{2980E625-316F-6F68-3E6C-4873A1414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r="15711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5" name="Picture 34" descr="A black and white dotted background&#10;&#10;AI-generated content may be incorrect.">
            <a:extLst>
              <a:ext uri="{FF2B5EF4-FFF2-40B4-BE49-F238E27FC236}">
                <a16:creationId xmlns:a16="http://schemas.microsoft.com/office/drawing/2014/main" id="{E94F9ECE-5103-A64B-5D7B-15FBA39E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b="32431"/>
          <a:stretch/>
        </p:blipFill>
        <p:spPr>
          <a:xfrm>
            <a:off x="-166885" y="4098709"/>
            <a:ext cx="12612336" cy="5832020"/>
          </a:xfrm>
          <a:prstGeom prst="rect">
            <a:avLst/>
          </a:prstGeom>
        </p:spPr>
      </p:pic>
      <p:pic>
        <p:nvPicPr>
          <p:cNvPr id="2" name="Picture 1" descr="A black and white image of a spiraling wave&#10;&#10;AI-generated content may be incorrect.">
            <a:extLst>
              <a:ext uri="{FF2B5EF4-FFF2-40B4-BE49-F238E27FC236}">
                <a16:creationId xmlns:a16="http://schemas.microsoft.com/office/drawing/2014/main" id="{CC040640-0853-EA94-5AAB-3ADA757537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26" b="512"/>
          <a:stretch/>
        </p:blipFill>
        <p:spPr>
          <a:xfrm>
            <a:off x="2037597" y="5453960"/>
            <a:ext cx="11406902" cy="710983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689E05F-6323-B28C-8391-E1634A899E38}"/>
              </a:ext>
            </a:extLst>
          </p:cNvPr>
          <p:cNvGrpSpPr/>
          <p:nvPr/>
        </p:nvGrpSpPr>
        <p:grpSpPr>
          <a:xfrm>
            <a:off x="103843" y="-12649"/>
            <a:ext cx="886089" cy="707886"/>
            <a:chOff x="189899" y="62181"/>
            <a:chExt cx="886089" cy="707886"/>
          </a:xfrm>
        </p:grpSpPr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DAD8B3AF-A53C-96E5-1564-F8557160B39F}"/>
                </a:ext>
              </a:extLst>
            </p:cNvPr>
            <p:cNvSpPr/>
            <p:nvPr/>
          </p:nvSpPr>
          <p:spPr>
            <a:xfrm>
              <a:off x="201633" y="138995"/>
              <a:ext cx="631072" cy="631072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6FF6256-0F60-E58B-ED73-8CBC9469CC2F}"/>
                </a:ext>
              </a:extLst>
            </p:cNvPr>
            <p:cNvSpPr/>
            <p:nvPr/>
          </p:nvSpPr>
          <p:spPr>
            <a:xfrm flipH="1">
              <a:off x="912030" y="372552"/>
              <a:ext cx="163958" cy="163958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841865-2EE0-C9D5-3F80-8A11023364A9}"/>
                </a:ext>
              </a:extLst>
            </p:cNvPr>
            <p:cNvSpPr txBox="1"/>
            <p:nvPr/>
          </p:nvSpPr>
          <p:spPr>
            <a:xfrm>
              <a:off x="189899" y="62181"/>
              <a:ext cx="6428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a Hamah Alislam" panose="00000500000000000000" pitchFamily="2" charset="-78"/>
                  <a:cs typeface="Ara Hamah Alislam" panose="00000500000000000000" pitchFamily="2" charset="-78"/>
                </a:rPr>
                <a:t>IV</a:t>
              </a:r>
              <a:endParaRPr lang="en-US" sz="20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BE14B2-BD26-9D98-F643-207EF68A7D6E}"/>
              </a:ext>
            </a:extLst>
          </p:cNvPr>
          <p:cNvSpPr txBox="1"/>
          <p:nvPr/>
        </p:nvSpPr>
        <p:spPr>
          <a:xfrm>
            <a:off x="115577" y="-79884"/>
            <a:ext cx="5521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a Hamah Alislam" panose="00000500000000000000" pitchFamily="2" charset="-78"/>
                <a:cs typeface="Ara Hamah Alislam" panose="00000500000000000000" pitchFamily="2" charset="-78"/>
              </a:rPr>
              <a:t>Revenue vs date</a:t>
            </a:r>
            <a:endParaRPr lang="en-US" sz="4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E9C788-7A15-600E-6F08-FFC885A23684}"/>
              </a:ext>
            </a:extLst>
          </p:cNvPr>
          <p:cNvSpPr txBox="1"/>
          <p:nvPr/>
        </p:nvSpPr>
        <p:spPr>
          <a:xfrm>
            <a:off x="-3815998" y="4648402"/>
            <a:ext cx="223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a Hamah Alislam" panose="00000500000000000000" pitchFamily="2" charset="-78"/>
                <a:cs typeface="Ara Hamah Alislam" panose="00000500000000000000" pitchFamily="2" charset="-78"/>
              </a:rPr>
              <a:t> </a:t>
            </a:r>
          </a:p>
        </p:txBody>
      </p:sp>
      <p:sp>
        <p:nvSpPr>
          <p:cNvPr id="7" name="Figure 1:Comparison of appropriateness scores between different chatbots">
            <a:extLst>
              <a:ext uri="{FF2B5EF4-FFF2-40B4-BE49-F238E27FC236}">
                <a16:creationId xmlns:a16="http://schemas.microsoft.com/office/drawing/2014/main" id="{86223880-A2A9-F166-6DFF-92029208548F}"/>
              </a:ext>
            </a:extLst>
          </p:cNvPr>
          <p:cNvSpPr txBox="1"/>
          <p:nvPr/>
        </p:nvSpPr>
        <p:spPr>
          <a:xfrm>
            <a:off x="411597" y="1680368"/>
            <a:ext cx="2763403" cy="36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7" tIns="60957" rIns="60957" bIns="60957">
            <a:spAutoFit/>
          </a:bodyPr>
          <a:lstStyle/>
          <a:p>
            <a:pPr>
              <a:defRPr sz="1200" b="1"/>
            </a:pPr>
            <a:endParaRPr sz="1600">
              <a:latin typeface="Aptos Display"/>
              <a:ea typeface="Aptos Display"/>
              <a:cs typeface="Aptos Display"/>
              <a:sym typeface="Aptos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60D67-2D76-F3EF-FE74-1135255B1930}"/>
              </a:ext>
            </a:extLst>
          </p:cNvPr>
          <p:cNvSpPr txBox="1"/>
          <p:nvPr/>
        </p:nvSpPr>
        <p:spPr>
          <a:xfrm>
            <a:off x="989932" y="914400"/>
            <a:ext cx="7696867" cy="4071257"/>
          </a:xfrm>
          <a:prstGeom prst="roundRect">
            <a:avLst>
              <a:gd name="adj" fmla="val 9838"/>
            </a:avLst>
          </a:prstGeom>
          <a:solidFill>
            <a:srgbClr val="000000">
              <a:alpha val="25882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a Hamah Alislam" panose="00000500000000000000" pitchFamily="2" charset="-78"/>
              <a:cs typeface="Ara Hamah Alislam" panose="00000500000000000000" pitchFamily="2" charset="-78"/>
            </a:endParaRPr>
          </a:p>
        </p:txBody>
      </p:sp>
      <p:pic>
        <p:nvPicPr>
          <p:cNvPr id="11" name="Picture 10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BEB51EE8-546B-AC9F-8788-E79B4571F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88" y="138995"/>
            <a:ext cx="1280781" cy="1177492"/>
          </a:xfrm>
          <a:prstGeom prst="rect">
            <a:avLst/>
          </a:prstGeom>
        </p:spPr>
      </p:pic>
      <p:pic>
        <p:nvPicPr>
          <p:cNvPr id="8" name="Picture 7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65B571F5-7776-92C7-B6DD-6286CFB34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29" y="1210540"/>
            <a:ext cx="7184571" cy="3437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761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296</Words>
  <Application>Microsoft Office PowerPoint</Application>
  <PresentationFormat>Widescreen</PresentationFormat>
  <Paragraphs>138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 Abdoullah Ashgar EL-kharef</vt:lpstr>
      <vt:lpstr>Ara Hamah Alislam</vt:lpstr>
      <vt:lpstr>Aptos</vt:lpstr>
      <vt:lpstr>Cobb</vt:lpstr>
      <vt:lpstr>Arial</vt:lpstr>
      <vt:lpstr>Bebas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magad ashraf</dc:creator>
  <cp:lastModifiedBy>omar gamal bakr</cp:lastModifiedBy>
  <cp:revision>79</cp:revision>
  <dcterms:created xsi:type="dcterms:W3CDTF">2025-03-15T22:18:16Z</dcterms:created>
  <dcterms:modified xsi:type="dcterms:W3CDTF">2025-05-14T15:44:17Z</dcterms:modified>
</cp:coreProperties>
</file>